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3" r:id="rId1"/>
    <p:sldMasterId id="2147483973" r:id="rId2"/>
  </p:sldMasterIdLst>
  <p:notesMasterIdLst>
    <p:notesMasterId r:id="rId60"/>
  </p:notesMasterIdLst>
  <p:handoutMasterIdLst>
    <p:handoutMasterId r:id="rId61"/>
  </p:handoutMasterIdLst>
  <p:sldIdLst>
    <p:sldId id="256" r:id="rId3"/>
    <p:sldId id="262" r:id="rId4"/>
    <p:sldId id="268" r:id="rId5"/>
    <p:sldId id="273" r:id="rId6"/>
    <p:sldId id="303" r:id="rId7"/>
    <p:sldId id="301" r:id="rId8"/>
    <p:sldId id="295" r:id="rId9"/>
    <p:sldId id="306" r:id="rId10"/>
    <p:sldId id="308" r:id="rId11"/>
    <p:sldId id="310" r:id="rId12"/>
    <p:sldId id="386" r:id="rId13"/>
    <p:sldId id="383" r:id="rId14"/>
    <p:sldId id="309" r:id="rId15"/>
    <p:sldId id="384" r:id="rId16"/>
    <p:sldId id="311" r:id="rId17"/>
    <p:sldId id="317" r:id="rId18"/>
    <p:sldId id="385" r:id="rId19"/>
    <p:sldId id="316" r:id="rId20"/>
    <p:sldId id="315" r:id="rId21"/>
    <p:sldId id="329" r:id="rId22"/>
    <p:sldId id="348" r:id="rId23"/>
    <p:sldId id="351" r:id="rId24"/>
    <p:sldId id="330" r:id="rId25"/>
    <p:sldId id="332" r:id="rId26"/>
    <p:sldId id="350" r:id="rId27"/>
    <p:sldId id="333" r:id="rId28"/>
    <p:sldId id="387" r:id="rId29"/>
    <p:sldId id="340" r:id="rId30"/>
    <p:sldId id="341" r:id="rId31"/>
    <p:sldId id="342" r:id="rId32"/>
    <p:sldId id="343" r:id="rId33"/>
    <p:sldId id="345" r:id="rId34"/>
    <p:sldId id="346" r:id="rId35"/>
    <p:sldId id="355" r:id="rId36"/>
    <p:sldId id="347" r:id="rId37"/>
    <p:sldId id="352" r:id="rId38"/>
    <p:sldId id="354" r:id="rId39"/>
    <p:sldId id="358" r:id="rId40"/>
    <p:sldId id="359" r:id="rId41"/>
    <p:sldId id="360" r:id="rId42"/>
    <p:sldId id="361" r:id="rId43"/>
    <p:sldId id="363" r:id="rId44"/>
    <p:sldId id="364" r:id="rId45"/>
    <p:sldId id="365" r:id="rId46"/>
    <p:sldId id="366" r:id="rId47"/>
    <p:sldId id="368" r:id="rId48"/>
    <p:sldId id="369" r:id="rId49"/>
    <p:sldId id="370" r:id="rId50"/>
    <p:sldId id="371" r:id="rId51"/>
    <p:sldId id="372" r:id="rId52"/>
    <p:sldId id="373" r:id="rId53"/>
    <p:sldId id="375" r:id="rId54"/>
    <p:sldId id="388" r:id="rId55"/>
    <p:sldId id="389" r:id="rId56"/>
    <p:sldId id="380" r:id="rId57"/>
    <p:sldId id="382" r:id="rId58"/>
    <p:sldId id="381" r:id="rId5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F99B"/>
    <a:srgbClr val="3EE2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16" autoAdjust="0"/>
    <p:restoredTop sz="95559" autoAdjust="0"/>
  </p:normalViewPr>
  <p:slideViewPr>
    <p:cSldViewPr>
      <p:cViewPr varScale="1">
        <p:scale>
          <a:sx n="96" d="100"/>
          <a:sy n="96" d="100"/>
        </p:scale>
        <p:origin x="1952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215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41" d="100"/>
          <a:sy n="141" d="100"/>
        </p:scale>
        <p:origin x="-133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269C3-C25E-41E8-815A-55A10694EC72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570691-BFF7-46A3-A51C-EDFA8C5FB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90111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E0290A-1521-4E2C-B981-7952210E2E19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2EE1D8-CF94-4B34-B47A-3155D616A2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628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351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656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337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5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684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488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696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8"/>
            <a:ext cx="6517482" cy="2509213"/>
          </a:xfrm>
        </p:spPr>
        <p:txBody>
          <a:bodyPr anchor="ctr">
            <a:normAutofit/>
          </a:bodyPr>
          <a:lstStyle>
            <a:lvl1pPr algn="ctr">
              <a:defRPr sz="4000" cap="none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2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1833">
                <a:solidFill>
                  <a:schemeClr val="bg1">
                    <a:lumMod val="50000"/>
                  </a:schemeClr>
                </a:solidFill>
              </a:defRPr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3/1/2021</a:t>
            </a:fld>
            <a:endParaRPr lang="en-US" sz="1667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974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60" y="698262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5108728"/>
            <a:ext cx="7773339" cy="682472"/>
          </a:xfrm>
        </p:spPr>
        <p:txBody>
          <a:bodyPr/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30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3" y="609600"/>
            <a:ext cx="7773339" cy="3427246"/>
          </a:xfrm>
        </p:spPr>
        <p:txBody>
          <a:bodyPr anchor="ctr"/>
          <a:lstStyle>
            <a:lvl1pPr algn="ctr"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4204822"/>
            <a:ext cx="7773339" cy="1586380"/>
          </a:xfrm>
        </p:spPr>
        <p:txBody>
          <a:bodyPr anchor="ctr"/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666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9"/>
            <a:ext cx="6977064" cy="2729915"/>
          </a:xfrm>
        </p:spPr>
        <p:txBody>
          <a:bodyPr anchor="ctr"/>
          <a:lstStyle>
            <a:lvl1pPr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3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167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4372798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7626" y="887860"/>
            <a:ext cx="546888" cy="584776"/>
          </a:xfrm>
          <a:prstGeom prst="rect">
            <a:avLst/>
          </a:prstGeom>
        </p:spPr>
        <p:txBody>
          <a:bodyPr vert="horz" lIns="76200" tIns="38100" rIns="76200" bIns="3810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666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2" y="3120016"/>
            <a:ext cx="553641" cy="584776"/>
          </a:xfrm>
          <a:prstGeom prst="rect">
            <a:avLst/>
          </a:prstGeom>
        </p:spPr>
        <p:txBody>
          <a:bodyPr vert="horz" lIns="76200" tIns="38100" rIns="76200" bIns="3810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666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9835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3" y="2138723"/>
            <a:ext cx="7773339" cy="2511835"/>
          </a:xfrm>
        </p:spPr>
        <p:txBody>
          <a:bodyPr anchor="b"/>
          <a:lstStyle>
            <a:lvl1pPr algn="ctr"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4662336"/>
            <a:ext cx="7773339" cy="1140644"/>
          </a:xfrm>
        </p:spPr>
        <p:txBody>
          <a:bodyPr anchor="t"/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4414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3" y="609600"/>
            <a:ext cx="7773339" cy="160509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4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4" y="2943356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402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3" y="610773"/>
            <a:ext cx="7773339" cy="160392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3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833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3" y="2367094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333"/>
            </a:lvl1pPr>
            <a:lvl2pPr marL="380985" indent="0">
              <a:buNone/>
              <a:defRPr sz="1333"/>
            </a:lvl2pPr>
            <a:lvl3pPr marL="761970" indent="0">
              <a:buNone/>
              <a:defRPr sz="1333"/>
            </a:lvl3pPr>
            <a:lvl4pPr marL="1142954" indent="0">
              <a:buNone/>
              <a:defRPr sz="1333"/>
            </a:lvl4pPr>
            <a:lvl5pPr marL="1523939" indent="0">
              <a:buNone/>
              <a:defRPr sz="1333"/>
            </a:lvl5pPr>
            <a:lvl6pPr marL="1904924" indent="0">
              <a:buNone/>
              <a:defRPr sz="1333"/>
            </a:lvl6pPr>
            <a:lvl7pPr marL="2285909" indent="0">
              <a:buNone/>
              <a:defRPr sz="1333"/>
            </a:lvl7pPr>
            <a:lvl8pPr marL="2666893" indent="0">
              <a:buNone/>
              <a:defRPr sz="1333"/>
            </a:lvl8pPr>
            <a:lvl9pPr marL="3047878" indent="0">
              <a:buNone/>
              <a:defRPr sz="133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3" y="4781083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71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833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4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333"/>
            </a:lvl1pPr>
            <a:lvl2pPr marL="380985" indent="0">
              <a:buNone/>
              <a:defRPr sz="1333"/>
            </a:lvl2pPr>
            <a:lvl3pPr marL="761970" indent="0">
              <a:buNone/>
              <a:defRPr sz="1333"/>
            </a:lvl3pPr>
            <a:lvl4pPr marL="1142954" indent="0">
              <a:buNone/>
              <a:defRPr sz="1333"/>
            </a:lvl4pPr>
            <a:lvl5pPr marL="1523939" indent="0">
              <a:buNone/>
              <a:defRPr sz="1333"/>
            </a:lvl5pPr>
            <a:lvl6pPr marL="1904924" indent="0">
              <a:buNone/>
              <a:defRPr sz="1333"/>
            </a:lvl6pPr>
            <a:lvl7pPr marL="2285909" indent="0">
              <a:buNone/>
              <a:defRPr sz="1333"/>
            </a:lvl7pPr>
            <a:lvl8pPr marL="2666893" indent="0">
              <a:buNone/>
              <a:defRPr sz="1333"/>
            </a:lvl8pPr>
            <a:lvl9pPr marL="3047878" indent="0">
              <a:buNone/>
              <a:defRPr sz="133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2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6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833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4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333"/>
            </a:lvl1pPr>
            <a:lvl2pPr marL="380985" indent="0">
              <a:buNone/>
              <a:defRPr sz="1333"/>
            </a:lvl2pPr>
            <a:lvl3pPr marL="761970" indent="0">
              <a:buNone/>
              <a:defRPr sz="1333"/>
            </a:lvl3pPr>
            <a:lvl4pPr marL="1142954" indent="0">
              <a:buNone/>
              <a:defRPr sz="1333"/>
            </a:lvl4pPr>
            <a:lvl5pPr marL="1523939" indent="0">
              <a:buNone/>
              <a:defRPr sz="1333"/>
            </a:lvl5pPr>
            <a:lvl6pPr marL="1904924" indent="0">
              <a:buNone/>
              <a:defRPr sz="1333"/>
            </a:lvl6pPr>
            <a:lvl7pPr marL="2285909" indent="0">
              <a:buNone/>
              <a:defRPr sz="1333"/>
            </a:lvl7pPr>
            <a:lvl8pPr marL="2666893" indent="0">
              <a:buNone/>
              <a:defRPr sz="1333"/>
            </a:lvl8pPr>
            <a:lvl9pPr marL="3047878" indent="0">
              <a:buNone/>
              <a:defRPr sz="133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2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5060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384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1844" y="939538"/>
            <a:ext cx="6956540" cy="901001"/>
          </a:xfrm>
        </p:spPr>
        <p:txBody>
          <a:bodyPr/>
          <a:lstStyle>
            <a:lvl1pPr>
              <a:defRPr b="1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20855" y="6381328"/>
            <a:ext cx="20574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내용 개체 틀 6"/>
          <p:cNvSpPr>
            <a:spLocks noGrp="1"/>
          </p:cNvSpPr>
          <p:nvPr>
            <p:ph sz="quarter" idx="17"/>
          </p:nvPr>
        </p:nvSpPr>
        <p:spPr>
          <a:xfrm>
            <a:off x="1088963" y="1916832"/>
            <a:ext cx="6971713" cy="3639941"/>
          </a:xfrm>
        </p:spPr>
        <p:txBody>
          <a:bodyPr>
            <a:normAutofit/>
          </a:bodyPr>
          <a:lstStyle>
            <a:lvl1pPr>
              <a:defRPr sz="20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8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16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4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674529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7" y="609603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3" y="609603"/>
            <a:ext cx="5744043" cy="518159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5437124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sz="quarter" idx="17"/>
          </p:nvPr>
        </p:nvSpPr>
        <p:spPr>
          <a:xfrm>
            <a:off x="395290" y="1052513"/>
            <a:ext cx="8569325" cy="5329237"/>
          </a:xfrm>
        </p:spPr>
        <p:txBody>
          <a:bodyPr/>
          <a:lstStyle>
            <a:lvl1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4067098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027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4"/>
            <a:ext cx="7772870" cy="342410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2652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개체 틀 21"/>
          <p:cNvSpPr>
            <a:spLocks noGrp="1"/>
          </p:cNvSpPr>
          <p:nvPr>
            <p:ph type="title"/>
          </p:nvPr>
        </p:nvSpPr>
        <p:spPr>
          <a:xfrm>
            <a:off x="208313" y="38011"/>
            <a:ext cx="8654999" cy="59255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000" cap="none" baseline="0">
                <a:solidFill>
                  <a:schemeClr val="accent4">
                    <a:lumMod val="7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6" name="텍스트 개체 틀 12"/>
          <p:cNvSpPr>
            <a:spLocks noGrp="1"/>
          </p:cNvSpPr>
          <p:nvPr>
            <p:ph idx="1"/>
          </p:nvPr>
        </p:nvSpPr>
        <p:spPr>
          <a:xfrm>
            <a:off x="208313" y="672382"/>
            <a:ext cx="8654999" cy="6142259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cap="none" baseline="0"/>
            </a:lvl1pPr>
            <a:lvl2pPr>
              <a:defRPr cap="none" baseline="0"/>
            </a:lvl2pPr>
            <a:lvl3pPr>
              <a:defRPr cap="none" baseline="0"/>
            </a:lvl3pPr>
            <a:lvl4pPr>
              <a:defRPr cap="none" baseline="0"/>
            </a:lvl4pPr>
            <a:lvl5pPr>
              <a:defRPr cap="none" baseline="0"/>
            </a:lvl5pPr>
          </a:lstStyle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249484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개체 틀 21"/>
          <p:cNvSpPr>
            <a:spLocks noGrp="1"/>
          </p:cNvSpPr>
          <p:nvPr>
            <p:ph type="title"/>
          </p:nvPr>
        </p:nvSpPr>
        <p:spPr>
          <a:xfrm>
            <a:off x="323174" y="26258"/>
            <a:ext cx="8569306" cy="622776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2400" cap="none" baseline="0">
                <a:solidFill>
                  <a:schemeClr val="accent6">
                    <a:lumMod val="7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6" name="텍스트 개체 틀 12"/>
          <p:cNvSpPr>
            <a:spLocks noGrp="1"/>
          </p:cNvSpPr>
          <p:nvPr>
            <p:ph idx="1"/>
          </p:nvPr>
        </p:nvSpPr>
        <p:spPr>
          <a:xfrm>
            <a:off x="323174" y="691334"/>
            <a:ext cx="8569306" cy="602123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</a:lstStyle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666948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개체 틀 21"/>
          <p:cNvSpPr>
            <a:spLocks noGrp="1"/>
          </p:cNvSpPr>
          <p:nvPr>
            <p:ph type="title"/>
          </p:nvPr>
        </p:nvSpPr>
        <p:spPr>
          <a:xfrm>
            <a:off x="323174" y="26258"/>
            <a:ext cx="8569306" cy="622776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2400" cap="none" baseline="0">
                <a:solidFill>
                  <a:schemeClr val="accent6">
                    <a:lumMod val="7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695116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7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107504" y="1024161"/>
            <a:ext cx="4608512" cy="52565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3944119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7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107504" y="1024161"/>
            <a:ext cx="4608512" cy="52565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40840724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395536" y="2060848"/>
            <a:ext cx="4248472" cy="4320480"/>
          </a:xfrm>
          <a:prstGeom prst="rect">
            <a:avLst/>
          </a:prstGeo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728592" y="2079849"/>
            <a:ext cx="4248000" cy="4301480"/>
          </a:xfrm>
          <a:prstGeom prst="rect">
            <a:avLst/>
          </a:prstGeom>
        </p:spPr>
        <p:txBody>
          <a:bodyPr/>
          <a:lstStyle/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5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7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 rtlCol="0"/>
          <a:lstStyle/>
          <a:p>
            <a:endParaRPr kumimoji="0" 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395536" y="1340768"/>
            <a:ext cx="4248472" cy="640080"/>
          </a:xfrm>
          <a:prstGeom prst="rect">
            <a:avLst/>
          </a:prstGeo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1667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716016" y="1348760"/>
            <a:ext cx="4248000" cy="640080"/>
          </a:xfrm>
          <a:prstGeom prst="rect">
            <a:avLst/>
          </a:prstGeo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1667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7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497024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297488" y="6232227"/>
            <a:ext cx="2667000" cy="365125"/>
          </a:xfrm>
          <a:prstGeom prst="rect">
            <a:avLst/>
          </a:prstGeo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96002" y="6232033"/>
            <a:ext cx="5634683" cy="365125"/>
          </a:xfrm>
          <a:prstGeom prst="rect">
            <a:avLst/>
          </a:prstGeom>
        </p:spPr>
        <p:txBody>
          <a:bodyPr/>
          <a:lstStyle/>
          <a:p>
            <a:endParaRPr kumimoji="0"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1979713" y="1422609"/>
            <a:ext cx="6984776" cy="4320480"/>
          </a:xfrm>
          <a:prstGeom prst="rect">
            <a:avLst/>
          </a:prstGeo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제목 개체 틀 21"/>
          <p:cNvSpPr>
            <a:spLocks noGrp="1"/>
          </p:cNvSpPr>
          <p:nvPr>
            <p:ph type="title"/>
          </p:nvPr>
        </p:nvSpPr>
        <p:spPr>
          <a:xfrm>
            <a:off x="1990261" y="620688"/>
            <a:ext cx="5320865" cy="744252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>
              <a:defRPr>
                <a:solidFill>
                  <a:schemeClr val="accent3">
                    <a:lumMod val="50000"/>
                  </a:schemeClr>
                </a:solidFill>
                <a:latin typeface="Bodoni MT Black" panose="02070A03080606020203" pitchFamily="18" charset="0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2" name="모서리가 둥근 직사각형 1"/>
          <p:cNvSpPr/>
          <p:nvPr userDrawn="1"/>
        </p:nvSpPr>
        <p:spPr>
          <a:xfrm>
            <a:off x="611560" y="658974"/>
            <a:ext cx="1224136" cy="5150845"/>
          </a:xfrm>
          <a:prstGeom prst="roundRect">
            <a:avLst>
              <a:gd name="adj" fmla="val 9162"/>
            </a:avLst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865052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764704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6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100822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764704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175170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1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0" y="6448057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764704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  <p:sp>
        <p:nvSpPr>
          <p:cNvPr id="7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35496" y="1024161"/>
            <a:ext cx="5040560" cy="52565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544513" indent="-277813">
              <a:defRPr sz="1800"/>
            </a:lvl2pPr>
            <a:lvl3pPr marL="809625" indent="-266700">
              <a:defRPr sz="1800"/>
            </a:lvl3pPr>
            <a:lvl4pPr marL="1076325" indent="-266700">
              <a:tabLst/>
              <a:defRPr sz="1400"/>
            </a:lvl4pPr>
            <a:lvl5pPr marL="1343025" indent="-228600"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031560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20"/>
          </a:xfrm>
        </p:spPr>
        <p:txBody>
          <a:bodyPr anchor="b">
            <a:normAutofit/>
          </a:bodyPr>
          <a:lstStyle>
            <a:lvl1pPr>
              <a:defRPr sz="33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9"/>
            <a:ext cx="7763814" cy="1368184"/>
          </a:xfrm>
        </p:spPr>
        <p:txBody>
          <a:bodyPr>
            <a:normAutofit/>
          </a:bodyPr>
          <a:lstStyle>
            <a:lvl1pPr marL="0" indent="0" algn="ctr">
              <a:buNone/>
              <a:defRPr sz="1667">
                <a:solidFill>
                  <a:schemeClr val="bg1">
                    <a:lumMod val="50000"/>
                  </a:schemeClr>
                </a:solidFill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46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B47E9-47C9-4BDB-942F-60058C9DAB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F5BE20-0933-41C2-A9B6-7D276B4CC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3BD472-5DC1-43DA-8A79-7390A59CF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3/1/2021</a:t>
            </a:fld>
            <a:endParaRPr lang="en-US" sz="1667" dirty="0">
              <a:solidFill>
                <a:srgbClr val="FFFFFF"/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D62021-A494-4533-9424-35EAEB0D7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E8E2B-4647-4E8A-858C-36350572C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8647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EEECDF-8522-4875-B821-31C491252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632223-6504-40A7-BA75-873EE6FA2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240FD7-4672-4217-B339-B87146013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4D16F6-C38A-4064-9B3B-545556A9E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573E5C-3D5C-4249-8E01-E41D2C9DD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7211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196F81-54AD-4D8D-A9BD-F92EDB9EA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F0AC08-DCAE-43EA-8937-B18685E5E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98379B-5DE9-4B39-B4B4-A903B8FAF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857546-3FF6-4C0C-8C90-0CE835E49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1D2BE-2573-462B-BA6B-63874C2CF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3545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E9E411-5385-4AAE-A30F-EC1086FBE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E77916-DFE4-4F31-816E-8E535D23C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0A93DE-B906-41DD-AF85-6977F5B880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A4E299-DCB1-4416-9F88-CE31A629D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88EA8C-DE01-43AE-B101-AB5036A78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811F9-D01D-45E8-8B04-44D74E24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31457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A42644-75ED-4396-89DD-AC0C5BF3B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A72AC8-DA05-4B11-86D6-AF7A5FD52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064F64-A808-49F2-AD52-096816EC66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DBF2484-91A5-4562-AA00-9338F51637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D23B16-2B5C-4CB3-8BF5-ED51611534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FD682E-6B28-49B8-B302-DAC3D2E27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4BB559-106F-44D4-8C5B-E5633D54D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D3E0CA-C50B-4999-BF8D-752F89771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7201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82DD4-9CBF-4738-B93C-565DDC308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F4E219-8FB1-498C-A847-2EF59BA6D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5B08CAB-1F1A-4F0B-947D-926C633B5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F9D658-B860-4993-8602-9BAA61996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8291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43147D-5E10-4CFD-AB96-FD0815F41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5E6182-8899-4BEC-A2FA-F3D098CC6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9D9C45-3B6E-48B9-826E-2AD73CA94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22113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8AD9C6-5EEF-4509-8D02-2FC776D4C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849F92-6597-46B4-AF80-7E038D32D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CCB739-F020-4D11-9752-670B8C3D5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80DCBA-0E8B-4291-997A-03ECD3009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E599D1-AFFD-42FD-B0D2-97651067B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6F342F-2828-45B7-BC6B-FC20FDB38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9481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A36BFA-4817-4B72-9B1D-C49905F49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ABDB46E-EFBE-48C7-A011-3DCD5EFB0E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4CA3C2-8C3F-42D1-88A0-504D1F1D8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B8E905-24F8-43B9-82EA-04669A809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C67DCE-F0ED-4EE3-A9EB-B37750D3A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FA756B-44E1-4E9E-BC00-5BBC55FCB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0852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7C1B0E-694D-4978-BA5D-17C6E40B8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C3F31D-4AF9-40BE-A8B7-B4A23E16E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CB1672-EDBB-4570-8740-80BA4C27D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895249-A905-47F7-84A8-FB188EA31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D9ED95-B61A-487D-B6BE-886C7760D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2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4"/>
            <a:ext cx="3829520" cy="342410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4"/>
            <a:ext cx="3829050" cy="342410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5326826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5B1EBB6-15F5-477D-861C-30929D9D53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A5093E-E1D0-418F-800A-3B2133B1FF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6E248A-0F41-498D-A485-68506FB51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915B7C-C4FE-473D-887C-51F101EA3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9FD212-825F-4EF4-8882-A10B06072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4986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297488" y="6232227"/>
            <a:ext cx="2667000" cy="365125"/>
          </a:xfrm>
          <a:prstGeom prst="rect">
            <a:avLst/>
          </a:prstGeo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96002" y="6232033"/>
            <a:ext cx="5634683" cy="365125"/>
          </a:xfrm>
          <a:prstGeom prst="rect">
            <a:avLst/>
          </a:prstGeom>
        </p:spPr>
        <p:txBody>
          <a:bodyPr/>
          <a:lstStyle/>
          <a:p>
            <a:endParaRPr kumimoji="0"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1979713" y="1422609"/>
            <a:ext cx="6984776" cy="4320480"/>
          </a:xfrm>
          <a:prstGeom prst="rect">
            <a:avLst/>
          </a:prstGeo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제목 개체 틀 21"/>
          <p:cNvSpPr>
            <a:spLocks noGrp="1"/>
          </p:cNvSpPr>
          <p:nvPr>
            <p:ph type="title"/>
          </p:nvPr>
        </p:nvSpPr>
        <p:spPr>
          <a:xfrm>
            <a:off x="1990261" y="620688"/>
            <a:ext cx="5320865" cy="744252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>
              <a:defRPr>
                <a:solidFill>
                  <a:schemeClr val="accent3">
                    <a:lumMod val="50000"/>
                  </a:schemeClr>
                </a:solidFill>
                <a:latin typeface="Bodoni MT Black" panose="02070A03080606020203" pitchFamily="18" charset="0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2" name="모서리가 둥근 직사각형 1"/>
          <p:cNvSpPr/>
          <p:nvPr userDrawn="1"/>
        </p:nvSpPr>
        <p:spPr>
          <a:xfrm>
            <a:off x="611560" y="658974"/>
            <a:ext cx="1224136" cy="5150845"/>
          </a:xfrm>
          <a:prstGeom prst="roundRect">
            <a:avLst>
              <a:gd name="adj" fmla="val 9162"/>
            </a:avLst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214415472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sz="quarter" idx="17"/>
          </p:nvPr>
        </p:nvSpPr>
        <p:spPr>
          <a:xfrm>
            <a:off x="395290" y="1052513"/>
            <a:ext cx="8569325" cy="5329237"/>
          </a:xfrm>
        </p:spPr>
        <p:txBody>
          <a:bodyPr/>
          <a:lstStyle>
            <a:lvl1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87852774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개체 틀 21"/>
          <p:cNvSpPr>
            <a:spLocks noGrp="1"/>
          </p:cNvSpPr>
          <p:nvPr>
            <p:ph type="title"/>
          </p:nvPr>
        </p:nvSpPr>
        <p:spPr>
          <a:xfrm>
            <a:off x="323174" y="26258"/>
            <a:ext cx="8569306" cy="622776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2400" cap="none" baseline="0">
                <a:solidFill>
                  <a:schemeClr val="accent6">
                    <a:lumMod val="7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6" name="텍스트 개체 틀 12"/>
          <p:cNvSpPr>
            <a:spLocks noGrp="1"/>
          </p:cNvSpPr>
          <p:nvPr>
            <p:ph idx="1"/>
          </p:nvPr>
        </p:nvSpPr>
        <p:spPr>
          <a:xfrm>
            <a:off x="323174" y="691334"/>
            <a:ext cx="8569306" cy="602123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</a:lstStyle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58183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167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4"/>
            <a:ext cx="3829520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9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167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2" y="3051014"/>
            <a:ext cx="3829051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434005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520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93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2"/>
            <a:ext cx="4650122" cy="518159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2632852"/>
            <a:ext cx="2951767" cy="3158348"/>
          </a:xfrm>
        </p:spPr>
        <p:txBody>
          <a:bodyPr/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379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1366202"/>
          </a:xfrm>
        </p:spPr>
        <p:txBody>
          <a:bodyPr anchor="b"/>
          <a:lstStyle>
            <a:lvl1pPr algn="ctr">
              <a:defRPr sz="2667" cap="none" baseline="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060850"/>
            <a:ext cx="4129604" cy="3730352"/>
          </a:xfrm>
        </p:spPr>
        <p:txBody>
          <a:bodyPr>
            <a:normAutofit/>
          </a:bodyPr>
          <a:lstStyle>
            <a:lvl1pPr marL="0" indent="0" algn="l">
              <a:buNone/>
              <a:defRPr sz="1500" cap="none" baseline="0">
                <a:latin typeface="HY중고딕" panose="02030600000101010101" pitchFamily="18" charset="-127"/>
                <a:ea typeface="HY중고딕" panose="02030600000101010101" pitchFamily="18" charset="-127"/>
              </a:defRPr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333" dirty="0"/>
          </a:p>
        </p:txBody>
      </p:sp>
    </p:spTree>
    <p:extLst>
      <p:ext uri="{BB962C8B-B14F-4D97-AF65-F5344CB8AC3E}">
        <p14:creationId xmlns:p14="http://schemas.microsoft.com/office/powerpoint/2010/main" val="36148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3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057" y="44624"/>
            <a:ext cx="8417413" cy="901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3293" y="1004954"/>
            <a:ext cx="8417414" cy="5405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20855" y="64482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3">
                <a:solidFill>
                  <a:schemeClr val="tx1"/>
                </a:solidFill>
              </a:defRPr>
            </a:lvl1pPr>
          </a:lstStyle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5538" y="6448252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3">
                <a:solidFill>
                  <a:schemeClr val="tx1"/>
                </a:solidFill>
              </a:defRPr>
            </a:lvl1pPr>
          </a:lstStyle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7313" y="6448252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3">
                <a:solidFill>
                  <a:schemeClr val="tx1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126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  <p:sldLayoutId id="2147483955" r:id="rId12"/>
    <p:sldLayoutId id="2147483956" r:id="rId13"/>
    <p:sldLayoutId id="2147483957" r:id="rId14"/>
    <p:sldLayoutId id="2147483958" r:id="rId15"/>
    <p:sldLayoutId id="2147483959" r:id="rId16"/>
    <p:sldLayoutId id="2147483960" r:id="rId17"/>
    <p:sldLayoutId id="2147483961" r:id="rId18"/>
    <p:sldLayoutId id="2147483962" r:id="rId19"/>
    <p:sldLayoutId id="2147483963" r:id="rId20"/>
    <p:sldLayoutId id="2147483964" r:id="rId21"/>
    <p:sldLayoutId id="2147483965" r:id="rId22"/>
    <p:sldLayoutId id="2147483966" r:id="rId23"/>
    <p:sldLayoutId id="2147483967" r:id="rId24"/>
    <p:sldLayoutId id="2147483968" r:id="rId25"/>
    <p:sldLayoutId id="2147483969" r:id="rId26"/>
    <p:sldLayoutId id="2147483970" r:id="rId27"/>
    <p:sldLayoutId id="2147483971" r:id="rId28"/>
    <p:sldLayoutId id="2147483972" r:id="rId29"/>
  </p:sldLayoutIdLst>
  <p:txStyles>
    <p:titleStyle>
      <a:lvl1pPr algn="ctr" defTabSz="761970" rtl="0" eaLnBrk="1" latinLnBrk="1" hangingPunct="1">
        <a:lnSpc>
          <a:spcPct val="90000"/>
        </a:lnSpc>
        <a:spcBef>
          <a:spcPct val="0"/>
        </a:spcBef>
        <a:buNone/>
        <a:defRPr sz="30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1" hangingPunct="1">
        <a:lnSpc>
          <a:spcPct val="120000"/>
        </a:lnSpc>
        <a:spcBef>
          <a:spcPts val="833"/>
        </a:spcBef>
        <a:buClr>
          <a:schemeClr val="tx1"/>
        </a:buClr>
        <a:buFont typeface="Wingdings" panose="05000000000000000000" pitchFamily="2" charset="2"/>
        <a:buChar char="u"/>
        <a:defRPr sz="16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47128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SzPct val="90000"/>
        <a:buFont typeface="Wingdings" panose="05000000000000000000" pitchFamily="2" charset="2"/>
        <a:buChar char="v"/>
        <a:defRPr sz="15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597934" indent="-115090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SzPct val="80000"/>
        <a:buFont typeface="Wingdings" panose="05000000000000000000" pitchFamily="2" charset="2"/>
        <a:buChar char="l"/>
        <a:defRPr sz="13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898225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Wingdings" panose="05000000000000000000" pitchFamily="2" charset="2"/>
        <a:buChar char="ü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045062" indent="-115090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tabLst>
          <a:tab pos="1045062" algn="l"/>
        </a:tabLst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095416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476401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857386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238370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0B2427-1BD0-48E0-82F6-9ADC91D28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68E8B-9B18-41FC-A761-05665F3B7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388C77-F371-4136-9297-384FE3703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271A1-F6D6-438B-A432-4747EE7ECD40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A60B5B-2576-494A-B638-AC215470E8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2ABE99-A74F-4DC5-96C3-AAD29E45F0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471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4" r:id="rId1"/>
    <p:sldLayoutId id="2147483975" r:id="rId2"/>
    <p:sldLayoutId id="2147483976" r:id="rId3"/>
    <p:sldLayoutId id="2147483977" r:id="rId4"/>
    <p:sldLayoutId id="2147483978" r:id="rId5"/>
    <p:sldLayoutId id="2147483979" r:id="rId6"/>
    <p:sldLayoutId id="2147483980" r:id="rId7"/>
    <p:sldLayoutId id="2147483981" r:id="rId8"/>
    <p:sldLayoutId id="2147483982" r:id="rId9"/>
    <p:sldLayoutId id="2147483983" r:id="rId10"/>
    <p:sldLayoutId id="2147483984" r:id="rId11"/>
    <p:sldLayoutId id="2147483985" r:id="rId12"/>
    <p:sldLayoutId id="2147483986" r:id="rId13"/>
    <p:sldLayoutId id="2147483987" r:id="rId14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5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5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7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4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4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CHAPTER 12</a:t>
            </a:r>
            <a:br>
              <a:rPr lang="en-US" altLang="ko-KR"/>
            </a:br>
            <a:r>
              <a:rPr lang="ko-KR" altLang="en-US"/>
              <a:t>영상 처리 응용 사례 </a:t>
            </a:r>
            <a:r>
              <a:rPr lang="en-US" altLang="ko-KR"/>
              <a:t>II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/>
              <a:t>PART 03 </a:t>
            </a:r>
            <a:r>
              <a:rPr lang="ko-KR" altLang="en-US"/>
              <a:t>영상처리 응용 사례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7798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12.1.3 </a:t>
            </a:r>
            <a:r>
              <a:rPr lang="ko-KR" altLang="en-US" dirty="0"/>
              <a:t>개별 동전 영상 생성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개별 동전영상  가져오기 </a:t>
            </a:r>
            <a:endParaRPr lang="en-US" altLang="ko-KR" dirty="0"/>
          </a:p>
          <a:p>
            <a:pPr lvl="1"/>
            <a:r>
              <a:rPr lang="en-US" altLang="ko-KR" dirty="0"/>
              <a:t>cv2.getRectSubPix() </a:t>
            </a:r>
            <a:r>
              <a:rPr lang="ko-KR" altLang="en-US" dirty="0"/>
              <a:t>함수 </a:t>
            </a:r>
            <a:endParaRPr lang="en-US" altLang="ko-KR" dirty="0"/>
          </a:p>
          <a:p>
            <a:pPr lvl="2"/>
            <a:r>
              <a:rPr lang="ko-KR" altLang="en-US" dirty="0"/>
              <a:t>입력영상에서 지정된 좌표를 중심으로 크기만큼 영상 가져옴</a:t>
            </a:r>
            <a:endParaRPr lang="en-US" altLang="ko-KR" dirty="0"/>
          </a:p>
          <a:p>
            <a:pPr lvl="2"/>
            <a:r>
              <a:rPr lang="ko-KR" altLang="en-US" dirty="0"/>
              <a:t>중심점 기준으로 특정 크기의 영역을 가져오기 편리함</a:t>
            </a:r>
            <a:endParaRPr lang="en-US" altLang="ko-KR" dirty="0"/>
          </a:p>
          <a:p>
            <a:pPr lvl="1"/>
            <a:r>
              <a:rPr lang="ko-KR" altLang="en-US" dirty="0"/>
              <a:t>개별 동전영상</a:t>
            </a:r>
            <a:endParaRPr lang="en-US" altLang="ko-KR" dirty="0"/>
          </a:p>
          <a:p>
            <a:pPr lvl="2"/>
            <a:r>
              <a:rPr lang="ko-KR" altLang="en-US" dirty="0"/>
              <a:t>주위에 다른 동전 포함 </a:t>
            </a:r>
            <a:r>
              <a:rPr lang="en-US" altLang="ko-KR" dirty="0"/>
              <a:t> </a:t>
            </a:r>
            <a:r>
              <a:rPr lang="ko-KR" altLang="en-US" dirty="0"/>
              <a:t>및 주위 잡음 존재 가능</a:t>
            </a:r>
            <a:endParaRPr lang="en-US" altLang="ko-KR" dirty="0"/>
          </a:p>
          <a:p>
            <a:pPr lvl="2"/>
            <a:r>
              <a:rPr lang="ko-KR" altLang="en-US" dirty="0"/>
              <a:t>원형 마스크를 통한 논리곱</a:t>
            </a:r>
            <a:r>
              <a:rPr lang="en-US" altLang="ko-KR" dirty="0"/>
              <a:t>(cv2.bitwise_and())</a:t>
            </a:r>
            <a:r>
              <a:rPr lang="ko-KR" altLang="en-US" dirty="0"/>
              <a:t> 연산으로 주위 배경 제거 가능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35896" y="4781416"/>
            <a:ext cx="1322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원형 마스크</a:t>
            </a:r>
            <a:r>
              <a:rPr lang="en-US" altLang="ko-KR" sz="1600" dirty="0"/>
              <a:t> </a:t>
            </a:r>
            <a:endParaRPr lang="ko-KR" alt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1016954" y="4781416"/>
            <a:ext cx="10615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동전 영상</a:t>
            </a:r>
          </a:p>
        </p:txBody>
      </p:sp>
      <p:sp>
        <p:nvSpPr>
          <p:cNvPr id="5" name="순서도: 가산 접합 4"/>
          <p:cNvSpPr/>
          <p:nvPr/>
        </p:nvSpPr>
        <p:spPr>
          <a:xfrm>
            <a:off x="2699792" y="3773304"/>
            <a:ext cx="288032" cy="288032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483768" y="410106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논리곱</a:t>
            </a:r>
            <a:endParaRPr lang="ko-KR" altLang="en-US" dirty="0"/>
          </a:p>
        </p:txBody>
      </p:sp>
      <p:sp>
        <p:nvSpPr>
          <p:cNvPr id="6" name="오른쪽 화살표 5"/>
          <p:cNvSpPr/>
          <p:nvPr/>
        </p:nvSpPr>
        <p:spPr>
          <a:xfrm>
            <a:off x="5364088" y="3773304"/>
            <a:ext cx="288032" cy="32775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440" y="3079816"/>
            <a:ext cx="1350363" cy="160058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8" y="3108825"/>
            <a:ext cx="1350363" cy="160058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1957" y="3068960"/>
            <a:ext cx="1350363" cy="160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189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12.1.3 </a:t>
            </a:r>
            <a:r>
              <a:rPr lang="ko-KR" altLang="en-US" dirty="0"/>
              <a:t>개별 동전 영상 생성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268760"/>
            <a:ext cx="7247659" cy="349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01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12.1.4 </a:t>
            </a:r>
            <a:r>
              <a:rPr lang="ko-KR" altLang="en-US" dirty="0"/>
              <a:t>색상 히스토그램 계산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header/coin_utils.py </a:t>
            </a:r>
            <a:r>
              <a:rPr lang="ko-KR" altLang="en-US" dirty="0"/>
              <a:t>에 함수 추가하기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‘../Common/histogram.py’ </a:t>
            </a:r>
            <a:r>
              <a:rPr lang="ko-KR" altLang="en-US" dirty="0"/>
              <a:t>파일에 함수 추가</a:t>
            </a:r>
            <a:endParaRPr lang="en-US" altLang="ko-KR" dirty="0"/>
          </a:p>
          <a:p>
            <a:pPr lvl="1"/>
            <a:r>
              <a:rPr lang="en-US" altLang="ko-KR" dirty="0"/>
              <a:t>6.3.4</a:t>
            </a:r>
            <a:r>
              <a:rPr lang="ko-KR" altLang="en-US" dirty="0"/>
              <a:t>절에서 사용한 </a:t>
            </a:r>
            <a:endParaRPr lang="en-US" altLang="ko-KR" dirty="0"/>
          </a:p>
          <a:p>
            <a:pPr lvl="1"/>
            <a:r>
              <a:rPr lang="en-US" altLang="ko-KR" dirty="0" err="1"/>
              <a:t>draw_histo_hue</a:t>
            </a:r>
            <a:r>
              <a:rPr lang="en-US" altLang="ko-KR" dirty="0"/>
              <a:t>() </a:t>
            </a:r>
            <a:r>
              <a:rPr lang="ko-KR" altLang="en-US" dirty="0"/>
              <a:t>함수 추가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851" y="1038837"/>
            <a:ext cx="5982645" cy="1238035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3424336" y="2678096"/>
            <a:ext cx="5750655" cy="1398976"/>
            <a:chOff x="2383294" y="3221390"/>
            <a:chExt cx="5205993" cy="1291931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3"/>
            <a:srcRect l="5431" b="54608"/>
            <a:stretch/>
          </p:blipFill>
          <p:spPr>
            <a:xfrm>
              <a:off x="2407998" y="3221390"/>
              <a:ext cx="5181289" cy="1068393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4"/>
            <a:srcRect l="5803" b="90506"/>
            <a:stretch/>
          </p:blipFill>
          <p:spPr>
            <a:xfrm>
              <a:off x="2383294" y="4221088"/>
              <a:ext cx="5205391" cy="292233"/>
            </a:xfrm>
            <a:prstGeom prst="rect">
              <a:avLst/>
            </a:prstGeom>
          </p:spPr>
        </p:pic>
      </p:grp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l="5803" t="13548" b="2703"/>
          <a:stretch/>
        </p:blipFill>
        <p:spPr>
          <a:xfrm>
            <a:off x="3464221" y="4050135"/>
            <a:ext cx="5749990" cy="279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392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908720"/>
            <a:ext cx="6628141" cy="548671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12.1.4 </a:t>
            </a:r>
            <a:r>
              <a:rPr lang="ko-KR" altLang="en-US" dirty="0"/>
              <a:t>색상 히스토그램 계산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3635896" y="2132856"/>
            <a:ext cx="1443578" cy="319270"/>
          </a:xfrm>
          <a:prstGeom prst="wedgeRoundRectCallout">
            <a:avLst>
              <a:gd name="adj1" fmla="val -17958"/>
              <a:gd name="adj2" fmla="val -8479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6.3.4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예제 사용 함수</a:t>
            </a: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4283968" y="1196752"/>
            <a:ext cx="1921403" cy="290245"/>
          </a:xfrm>
          <a:prstGeom prst="wedgeRoundRectCallout">
            <a:avLst>
              <a:gd name="adj1" fmla="val -87959"/>
              <a:gd name="adj2" fmla="val 11077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200" dirty="0" err="1">
                <a:solidFill>
                  <a:schemeClr val="accent4">
                    <a:lumMod val="50000"/>
                  </a:schemeClr>
                </a:solidFill>
              </a:rPr>
              <a:t>calc_histo_hue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() 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함수 포함</a:t>
            </a:r>
          </a:p>
        </p:txBody>
      </p:sp>
    </p:spTree>
    <p:extLst>
      <p:ext uri="{BB962C8B-B14F-4D97-AF65-F5344CB8AC3E}">
        <p14:creationId xmlns:p14="http://schemas.microsoft.com/office/powerpoint/2010/main" val="2905345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12.1.4 </a:t>
            </a:r>
            <a:r>
              <a:rPr lang="ko-KR" altLang="en-US" dirty="0"/>
              <a:t>색상 히스토그램 계산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61" y="1137181"/>
            <a:ext cx="3529359" cy="179204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6977" y="1144190"/>
            <a:ext cx="3529359" cy="179204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561" y="3014397"/>
            <a:ext cx="3529359" cy="179204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6977" y="2996952"/>
            <a:ext cx="3529359" cy="179204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561" y="4877319"/>
            <a:ext cx="3529359" cy="179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48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12.1.5 </a:t>
            </a:r>
            <a:r>
              <a:rPr lang="ko-KR" altLang="en-US" dirty="0"/>
              <a:t>동전 그룹 분류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동전 인식 </a:t>
            </a:r>
            <a:endParaRPr lang="en-US" altLang="ko-KR" dirty="0"/>
          </a:p>
          <a:p>
            <a:pPr lvl="1"/>
            <a:r>
              <a:rPr lang="ko-KR" altLang="en-US" dirty="0"/>
              <a:t>일반적으로 동전 객체의 크기 이용 </a:t>
            </a:r>
            <a:endParaRPr lang="en-US" altLang="ko-KR" dirty="0"/>
          </a:p>
          <a:p>
            <a:pPr lvl="1"/>
            <a:r>
              <a:rPr lang="ko-KR" altLang="en-US" dirty="0"/>
              <a:t>동전객체 검출과정에서 해당 동전이 완벽하게 검출되지 않을 수 있음</a:t>
            </a:r>
            <a:endParaRPr lang="en-US" altLang="ko-KR" dirty="0"/>
          </a:p>
          <a:p>
            <a:pPr lvl="2"/>
            <a:r>
              <a:rPr lang="ko-KR" altLang="en-US" dirty="0"/>
              <a:t>크기 비슷한 금액  오인식 가능성 높음</a:t>
            </a:r>
            <a:endParaRPr lang="en-US" altLang="ko-KR" dirty="0"/>
          </a:p>
          <a:p>
            <a:pPr lvl="3"/>
            <a:r>
              <a:rPr lang="en-US" altLang="ko-KR" dirty="0"/>
              <a:t>10</a:t>
            </a:r>
            <a:r>
              <a:rPr lang="ko-KR" altLang="en-US" dirty="0"/>
              <a:t>원과 </a:t>
            </a:r>
            <a:r>
              <a:rPr lang="en-US" altLang="ko-KR" dirty="0"/>
              <a:t>50</a:t>
            </a:r>
            <a:r>
              <a:rPr lang="ko-KR" altLang="en-US" dirty="0"/>
              <a:t>원  </a:t>
            </a:r>
            <a:r>
              <a:rPr lang="en-US" altLang="ko-KR" dirty="0"/>
              <a:t>/ 10</a:t>
            </a:r>
            <a:r>
              <a:rPr lang="ko-KR" altLang="en-US" dirty="0"/>
              <a:t>원과 </a:t>
            </a:r>
            <a:r>
              <a:rPr lang="en-US" altLang="ko-KR" dirty="0"/>
              <a:t>100</a:t>
            </a:r>
            <a:r>
              <a:rPr lang="ko-KR" altLang="en-US" dirty="0"/>
              <a:t>원</a:t>
            </a:r>
            <a:endParaRPr lang="en-US" altLang="ko-KR" dirty="0"/>
          </a:p>
          <a:p>
            <a:pPr lvl="3"/>
            <a:endParaRPr lang="en-US" altLang="ko-KR" dirty="0"/>
          </a:p>
          <a:p>
            <a:pPr lvl="1"/>
            <a:r>
              <a:rPr lang="en-US" altLang="ko-KR" dirty="0"/>
              <a:t>10</a:t>
            </a:r>
            <a:r>
              <a:rPr lang="ko-KR" altLang="en-US" dirty="0"/>
              <a:t>원과 다른 동전 색상 차이 확실함</a:t>
            </a:r>
            <a:endParaRPr lang="en-US" altLang="ko-KR" dirty="0"/>
          </a:p>
          <a:p>
            <a:pPr lvl="2"/>
            <a:r>
              <a:rPr lang="ko-KR" altLang="en-US" dirty="0"/>
              <a:t>색상을 동전 분류에 활용</a:t>
            </a:r>
            <a:endParaRPr lang="en-US" altLang="ko-KR" dirty="0"/>
          </a:p>
          <a:p>
            <a:pPr lvl="2"/>
            <a:r>
              <a:rPr lang="ko-KR" altLang="en-US" dirty="0"/>
              <a:t>색상 히스토그램 이용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97" y="3861048"/>
            <a:ext cx="3882295" cy="197124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3861048"/>
            <a:ext cx="3882295" cy="197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686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70" y="2355304"/>
            <a:ext cx="7247659" cy="381000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12.1.5 </a:t>
            </a:r>
            <a:r>
              <a:rPr lang="ko-KR" altLang="en-US" dirty="0"/>
              <a:t>동전 그룹 분류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히스토그램 계산 함수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6012160" y="4422045"/>
            <a:ext cx="1385949" cy="447115"/>
          </a:xfrm>
          <a:prstGeom prst="wedgeRoundRectCallout">
            <a:avLst>
              <a:gd name="adj1" fmla="val -66088"/>
              <a:gd name="adj2" fmla="val -13292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x</a:t>
            </a:r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</a:rPr>
              <a:t>방향 합 계산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415" y="1095605"/>
            <a:ext cx="6848475" cy="10001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모서리가 둥근 사각형 설명선 11"/>
          <p:cNvSpPr/>
          <p:nvPr/>
        </p:nvSpPr>
        <p:spPr>
          <a:xfrm>
            <a:off x="-44914" y="4377333"/>
            <a:ext cx="1385949" cy="491827"/>
          </a:xfrm>
          <a:prstGeom prst="wedgeRoundRectCallout">
            <a:avLst>
              <a:gd name="adj1" fmla="val 58534"/>
              <a:gd name="adj2" fmla="val -4852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</a:rPr>
              <a:t>개별 동전들의 그룹 판정</a:t>
            </a:r>
          </a:p>
        </p:txBody>
      </p:sp>
    </p:spTree>
    <p:extLst>
      <p:ext uri="{BB962C8B-B14F-4D97-AF65-F5344CB8AC3E}">
        <p14:creationId xmlns:p14="http://schemas.microsoft.com/office/powerpoint/2010/main" val="2170857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12.1.6 </a:t>
            </a:r>
            <a:r>
              <a:rPr lang="ko-KR" altLang="en-US" dirty="0"/>
              <a:t>개별 동전 종류 결정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75867" y="836768"/>
            <a:ext cx="8569306" cy="6021232"/>
          </a:xfrm>
        </p:spPr>
        <p:txBody>
          <a:bodyPr/>
          <a:lstStyle/>
          <a:p>
            <a:r>
              <a:rPr lang="ko-KR" altLang="en-US" dirty="0"/>
              <a:t>그룹에 따라 반지름 달리 적용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124744"/>
            <a:ext cx="5516836" cy="211435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61" y="3559185"/>
            <a:ext cx="7256318" cy="2978727"/>
          </a:xfrm>
          <a:prstGeom prst="rect">
            <a:avLst/>
          </a:prstGeom>
        </p:spPr>
      </p:pic>
      <p:sp>
        <p:nvSpPr>
          <p:cNvPr id="7" name="모서리가 둥근 사각형 설명선 6"/>
          <p:cNvSpPr/>
          <p:nvPr/>
        </p:nvSpPr>
        <p:spPr>
          <a:xfrm>
            <a:off x="-108520" y="4005064"/>
            <a:ext cx="1259954" cy="406468"/>
          </a:xfrm>
          <a:prstGeom prst="wedgeRoundRectCallout">
            <a:avLst>
              <a:gd name="adj1" fmla="val 82725"/>
              <a:gd name="adj2" fmla="val -3424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500" err="1">
                <a:solidFill>
                  <a:schemeClr val="accent4">
                    <a:lumMod val="50000"/>
                  </a:schemeClr>
                </a:solidFill>
              </a:rPr>
              <a:t>동전별</a:t>
            </a:r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</a:rPr>
              <a:t> 개수</a:t>
            </a:r>
          </a:p>
        </p:txBody>
      </p:sp>
    </p:spTree>
    <p:extLst>
      <p:ext uri="{BB962C8B-B14F-4D97-AF65-F5344CB8AC3E}">
        <p14:creationId xmlns:p14="http://schemas.microsoft.com/office/powerpoint/2010/main" val="3190053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t="1" b="43419"/>
          <a:stretch/>
        </p:blipFill>
        <p:spPr>
          <a:xfrm>
            <a:off x="945031" y="764704"/>
            <a:ext cx="7325591" cy="5168797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12.1.7 </a:t>
            </a:r>
            <a:r>
              <a:rPr lang="ko-KR" altLang="en-US" dirty="0"/>
              <a:t>최종 동전 계산 프로그램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3635896" y="6126487"/>
            <a:ext cx="1764197" cy="344277"/>
          </a:xfrm>
          <a:prstGeom prst="wedgeRoundRectCallout">
            <a:avLst>
              <a:gd name="adj1" fmla="val -75012"/>
              <a:gd name="adj2" fmla="val -21264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검출 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동전별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개수 출력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63186" y="801579"/>
            <a:ext cx="1488934" cy="27699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altLang="ko-KR" dirty="0"/>
              <a:t>03.calc_coins.py</a:t>
            </a:r>
            <a:endParaRPr lang="ko-KR" altLang="en-US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4644008" y="451725"/>
            <a:ext cx="562128" cy="312979"/>
          </a:xfrm>
          <a:prstGeom prst="wedgeRoundRectCallout">
            <a:avLst>
              <a:gd name="adj1" fmla="val -118357"/>
              <a:gd name="adj2" fmla="val 94061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오타</a:t>
            </a:r>
          </a:p>
        </p:txBody>
      </p:sp>
    </p:spTree>
    <p:extLst>
      <p:ext uri="{BB962C8B-B14F-4D97-AF65-F5344CB8AC3E}">
        <p14:creationId xmlns:p14="http://schemas.microsoft.com/office/powerpoint/2010/main" val="36392029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t="56676"/>
          <a:stretch/>
        </p:blipFill>
        <p:spPr>
          <a:xfrm>
            <a:off x="1062833" y="1124744"/>
            <a:ext cx="7325591" cy="39577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12.1.7 </a:t>
            </a:r>
            <a:r>
              <a:rPr lang="ko-KR" altLang="en-US" dirty="0"/>
              <a:t>최종 동전 계산 프로그램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240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12.1 </a:t>
            </a:r>
            <a:r>
              <a:rPr lang="ko-KR" altLang="en-US" dirty="0"/>
              <a:t>동전 인식 프로그램</a:t>
            </a:r>
          </a:p>
          <a:p>
            <a:r>
              <a:rPr lang="en-US" altLang="ko-KR" dirty="0"/>
              <a:t>12.2 SVM</a:t>
            </a:r>
            <a:r>
              <a:rPr lang="ko-KR" altLang="en-US" dirty="0"/>
              <a:t>을 이용한 차량 번호 검출 프로그램</a:t>
            </a:r>
          </a:p>
          <a:p>
            <a:r>
              <a:rPr lang="en-US" altLang="ko-KR" dirty="0"/>
              <a:t>12.3 k-NN</a:t>
            </a:r>
            <a:r>
              <a:rPr lang="ko-KR" altLang="en-US" dirty="0"/>
              <a:t>을 이용한 차량 번호 인식</a:t>
            </a: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8434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12.1.7 </a:t>
            </a:r>
            <a:r>
              <a:rPr lang="ko-KR" altLang="en-US" dirty="0"/>
              <a:t>최종 동전 계산 프로그램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pic>
        <p:nvPicPr>
          <p:cNvPr id="1025" name="_x317404064" descr="EMB00002f4c3ba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276872"/>
            <a:ext cx="5832648" cy="456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_x317407376" descr="EMB00002f4c3bb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620688"/>
            <a:ext cx="5434096" cy="1561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572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 SVM</a:t>
            </a:r>
            <a:r>
              <a:rPr lang="ko-KR" altLang="en-US" dirty="0"/>
              <a:t>을 이용한 차량 번호 검출 프로그램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12.2.1 SVM</a:t>
            </a:r>
            <a:r>
              <a:rPr lang="ko-KR" altLang="en-US" dirty="0"/>
              <a:t>의 개념</a:t>
            </a:r>
            <a:endParaRPr lang="en-US" altLang="ko-KR" dirty="0"/>
          </a:p>
          <a:p>
            <a:r>
              <a:rPr lang="en-US" altLang="ko-KR" dirty="0"/>
              <a:t>12.2.2 </a:t>
            </a:r>
            <a:r>
              <a:rPr lang="ko-KR" altLang="en-US" dirty="0"/>
              <a:t>번호판 검출 프로그램 전체 처리 과정 </a:t>
            </a:r>
            <a:endParaRPr lang="en-US" altLang="ko-KR" dirty="0"/>
          </a:p>
          <a:p>
            <a:r>
              <a:rPr lang="en-US" altLang="ko-KR" dirty="0"/>
              <a:t>12.2.3 </a:t>
            </a:r>
            <a:r>
              <a:rPr lang="ko-KR" altLang="en-US" dirty="0"/>
              <a:t>번호판 영상 학습 </a:t>
            </a:r>
            <a:endParaRPr lang="en-US" altLang="ko-KR" dirty="0"/>
          </a:p>
          <a:p>
            <a:r>
              <a:rPr lang="en-US" altLang="ko-KR" dirty="0"/>
              <a:t>12.2.4 </a:t>
            </a:r>
            <a:r>
              <a:rPr lang="ko-KR" altLang="en-US" dirty="0"/>
              <a:t>번호판 후보영역 검색 </a:t>
            </a:r>
            <a:endParaRPr lang="en-US" altLang="ko-KR" dirty="0"/>
          </a:p>
          <a:p>
            <a:r>
              <a:rPr lang="en-US" altLang="ko-KR" dirty="0"/>
              <a:t>12.2.5 </a:t>
            </a:r>
            <a:r>
              <a:rPr lang="ko-KR" altLang="en-US" dirty="0"/>
              <a:t>번호판 후보영역 영상 생성 </a:t>
            </a:r>
            <a:endParaRPr lang="en-US" altLang="ko-KR" dirty="0"/>
          </a:p>
          <a:p>
            <a:r>
              <a:rPr lang="en-US" altLang="ko-KR" dirty="0"/>
              <a:t>12.2.6 </a:t>
            </a:r>
            <a:r>
              <a:rPr lang="ko-KR" altLang="en-US" dirty="0"/>
              <a:t>후보 영상의 번호판 반별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79599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 SVM</a:t>
            </a:r>
            <a:r>
              <a:rPr lang="ko-KR" altLang="en-US" dirty="0"/>
              <a:t>을 이용한 차량 번호 검출 프로그램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차량 번호 인식</a:t>
            </a:r>
            <a:r>
              <a:rPr lang="en-US" altLang="ko-KR" dirty="0"/>
              <a:t>(LPR: License Plate Recognition) </a:t>
            </a:r>
            <a:r>
              <a:rPr lang="ko-KR" altLang="en-US" dirty="0"/>
              <a:t>시스템</a:t>
            </a:r>
            <a:endParaRPr lang="en-US" altLang="ko-KR" dirty="0"/>
          </a:p>
          <a:p>
            <a:pPr lvl="1"/>
            <a:r>
              <a:rPr lang="ko-KR" altLang="en-US" dirty="0"/>
              <a:t>아파트 주차장</a:t>
            </a:r>
            <a:r>
              <a:rPr lang="en-US" altLang="ko-KR" dirty="0"/>
              <a:t>,</a:t>
            </a:r>
            <a:r>
              <a:rPr lang="ko-KR" altLang="en-US" dirty="0"/>
              <a:t> 공영 주차장</a:t>
            </a:r>
            <a:r>
              <a:rPr lang="en-US" altLang="ko-KR" dirty="0"/>
              <a:t>, </a:t>
            </a:r>
            <a:r>
              <a:rPr lang="ko-KR" altLang="en-US" dirty="0"/>
              <a:t>빌딩 등에서 진입차량의 번호판 자동 인식 및 식별</a:t>
            </a:r>
            <a:endParaRPr lang="en-US" altLang="ko-KR" dirty="0"/>
          </a:p>
          <a:p>
            <a:pPr lvl="1"/>
            <a:r>
              <a:rPr lang="ko-KR" altLang="en-US" dirty="0"/>
              <a:t>차량과 주차관리를 제어하는 시스템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차량 번호 인식 프로그램 두 단계 과정</a:t>
            </a:r>
            <a:endParaRPr lang="en-US" altLang="ko-KR" dirty="0"/>
          </a:p>
          <a:p>
            <a:pPr lvl="1"/>
            <a:r>
              <a:rPr lang="ko-KR" altLang="en-US" dirty="0"/>
              <a:t>입력 영상에서 번호판 영역 검출 단계</a:t>
            </a:r>
            <a:endParaRPr lang="en-US" altLang="ko-KR" dirty="0"/>
          </a:p>
          <a:p>
            <a:pPr lvl="1"/>
            <a:r>
              <a:rPr lang="ko-KR" altLang="en-US" dirty="0"/>
              <a:t>검출된 번호판 영역에서 숫자나 문자 인식하는 단계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본 응용 예제 </a:t>
            </a:r>
            <a:r>
              <a:rPr lang="en-US" altLang="ko-KR" dirty="0"/>
              <a:t>- </a:t>
            </a:r>
            <a:r>
              <a:rPr lang="ko-KR" altLang="en-US" dirty="0"/>
              <a:t>자동차 번호판 영역 검출 </a:t>
            </a:r>
            <a:endParaRPr lang="en-US" altLang="ko-KR" dirty="0"/>
          </a:p>
          <a:p>
            <a:pPr lvl="1"/>
            <a:r>
              <a:rPr lang="ko-KR" altLang="en-US" dirty="0"/>
              <a:t>기계 학습</a:t>
            </a:r>
            <a:r>
              <a:rPr lang="en-US" altLang="ko-KR" dirty="0"/>
              <a:t> </a:t>
            </a:r>
            <a:r>
              <a:rPr lang="ko-KR" altLang="en-US" dirty="0"/>
              <a:t>알고리즘 중의 하나인 </a:t>
            </a:r>
            <a:r>
              <a:rPr lang="en-US" altLang="ko-KR" dirty="0"/>
              <a:t>SVM(Support </a:t>
            </a:r>
            <a:r>
              <a:rPr lang="en-US" altLang="ko-KR" dirty="0" err="1"/>
              <a:t>VectorMachine</a:t>
            </a:r>
            <a:r>
              <a:rPr lang="en-US" altLang="ko-KR" dirty="0"/>
              <a:t>)</a:t>
            </a:r>
            <a:r>
              <a:rPr lang="ko-KR" altLang="en-US" dirty="0"/>
              <a:t> 이용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447490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12.2.1 SVM</a:t>
            </a:r>
            <a:r>
              <a:rPr lang="ko-KR" altLang="en-US"/>
              <a:t>의 개념</a:t>
            </a:r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선형 </a:t>
            </a:r>
            <a:r>
              <a:rPr lang="ko-KR" altLang="en-US" dirty="0" err="1"/>
              <a:t>판별법</a:t>
            </a:r>
            <a:endParaRPr lang="en-US" altLang="ko-KR" dirty="0"/>
          </a:p>
          <a:p>
            <a:pPr lvl="2"/>
            <a:r>
              <a:rPr lang="ko-KR" altLang="en-US" dirty="0"/>
              <a:t>각 그룹 내에서 데이터 간 거리 측정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/>
              <a:t>중심점</a:t>
            </a:r>
            <a:r>
              <a:rPr lang="en-US" altLang="ko-KR" dirty="0"/>
              <a:t> </a:t>
            </a:r>
            <a:r>
              <a:rPr lang="ko-KR" altLang="en-US" dirty="0"/>
              <a:t>계산</a:t>
            </a:r>
            <a:endParaRPr lang="en-US" altLang="ko-KR" dirty="0"/>
          </a:p>
          <a:p>
            <a:pPr lvl="2"/>
            <a:r>
              <a:rPr lang="ko-KR" altLang="en-US" dirty="0"/>
              <a:t>두 중심점의 중간에 최적 분리 경계면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/>
              <a:t>이 경계를 기준으로 새로운 데이터 분류 수행</a:t>
            </a:r>
            <a:endParaRPr lang="en-US" altLang="ko-KR" dirty="0"/>
          </a:p>
          <a:p>
            <a:pPr lvl="1"/>
            <a:r>
              <a:rPr lang="en-US" altLang="ko-KR" dirty="0"/>
              <a:t>SVM</a:t>
            </a:r>
          </a:p>
          <a:p>
            <a:pPr lvl="2"/>
            <a:r>
              <a:rPr lang="ko-KR" altLang="en-US" dirty="0"/>
              <a:t>데이터들 분리하는 분리 경계면 중에서 분류 데이터들과의 거리가 가장 먼 분리 경계면 찾음</a:t>
            </a:r>
            <a:endParaRPr lang="en-US" altLang="ko-KR" dirty="0"/>
          </a:p>
          <a:p>
            <a:pPr lvl="2"/>
            <a:r>
              <a:rPr lang="ko-KR" altLang="en-US" dirty="0"/>
              <a:t>분리 경계와 실제 데이터들 사이의 </a:t>
            </a:r>
            <a:r>
              <a:rPr lang="en-US" altLang="ko-KR" dirty="0"/>
              <a:t>`margin’</a:t>
            </a:r>
            <a:r>
              <a:rPr lang="ko-KR" altLang="en-US" dirty="0"/>
              <a:t>이 가장 크도록 분리 경계를 설정하는 것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127" y="2852936"/>
            <a:ext cx="6445399" cy="2997149"/>
          </a:xfrm>
          <a:prstGeom prst="roundRect">
            <a:avLst>
              <a:gd name="adj" fmla="val 7950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그룹 5"/>
          <p:cNvGrpSpPr/>
          <p:nvPr/>
        </p:nvGrpSpPr>
        <p:grpSpPr>
          <a:xfrm>
            <a:off x="4771717" y="5804440"/>
            <a:ext cx="1096427" cy="288856"/>
            <a:chOff x="4831779" y="6356900"/>
            <a:chExt cx="823762" cy="384468"/>
          </a:xfrm>
        </p:grpSpPr>
        <p:sp>
          <p:nvSpPr>
            <p:cNvPr id="8" name="모서리가 둥근 사각형 설명선 7"/>
            <p:cNvSpPr/>
            <p:nvPr/>
          </p:nvSpPr>
          <p:spPr>
            <a:xfrm>
              <a:off x="4831779" y="6362663"/>
              <a:ext cx="823011" cy="378705"/>
            </a:xfrm>
            <a:prstGeom prst="wedgeRoundRectCallout">
              <a:avLst>
                <a:gd name="adj1" fmla="val 72153"/>
                <a:gd name="adj2" fmla="val -163608"/>
                <a:gd name="adj3" fmla="val 16667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lvl="2" algn="ctr"/>
              <a:r>
                <a:rPr lang="ko-KR" altLang="en-US" sz="1200" err="1">
                  <a:solidFill>
                    <a:schemeClr val="accent4">
                      <a:lumMod val="50000"/>
                    </a:schemeClr>
                  </a:solidFill>
                </a:rPr>
                <a:t>서포트</a:t>
              </a:r>
              <a:r>
                <a:rPr lang="ko-KR" altLang="en-US" sz="1200" dirty="0">
                  <a:solidFill>
                    <a:schemeClr val="accent4">
                      <a:lumMod val="50000"/>
                    </a:schemeClr>
                  </a:solidFill>
                </a:rPr>
                <a:t> 벡터</a:t>
              </a:r>
            </a:p>
          </p:txBody>
        </p:sp>
        <p:sp>
          <p:nvSpPr>
            <p:cNvPr id="9" name="모서리가 둥근 사각형 설명선 8"/>
            <p:cNvSpPr/>
            <p:nvPr/>
          </p:nvSpPr>
          <p:spPr>
            <a:xfrm>
              <a:off x="4832530" y="6356900"/>
              <a:ext cx="823011" cy="378705"/>
            </a:xfrm>
            <a:prstGeom prst="wedgeRoundRectCallout">
              <a:avLst>
                <a:gd name="adj1" fmla="val -9250"/>
                <a:gd name="adj2" fmla="val -208678"/>
                <a:gd name="adj3" fmla="val 16667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lvl="2" algn="ctr"/>
              <a:r>
                <a:rPr lang="ko-KR" altLang="en-US" sz="1200" dirty="0" err="1">
                  <a:solidFill>
                    <a:schemeClr val="accent4">
                      <a:lumMod val="50000"/>
                    </a:schemeClr>
                  </a:solidFill>
                </a:rPr>
                <a:t>서포트</a:t>
              </a:r>
              <a:r>
                <a:rPr lang="ko-KR" altLang="en-US" sz="1200" dirty="0">
                  <a:solidFill>
                    <a:schemeClr val="accent4">
                      <a:lumMod val="50000"/>
                    </a:schemeClr>
                  </a:solidFill>
                </a:rPr>
                <a:t> 벡터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45719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12.2.2 </a:t>
            </a:r>
            <a:r>
              <a:rPr lang="ko-KR" altLang="en-US" dirty="0"/>
              <a:t>번호판 검출 프로그램 전체 처리 과정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자동차 번호판 검출 전체 과정 </a:t>
            </a:r>
            <a:endParaRPr lang="en-US" altLang="ko-KR" dirty="0"/>
          </a:p>
          <a:p>
            <a:pPr lvl="1"/>
            <a:r>
              <a:rPr lang="ko-KR" altLang="en-US" dirty="0"/>
              <a:t>번호판 학습 모듈과 번호판 분류 모듈로 구성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238" y="1484784"/>
            <a:ext cx="8165523" cy="4675909"/>
          </a:xfrm>
          <a:prstGeom prst="roundRect">
            <a:avLst>
              <a:gd name="adj" fmla="val 7976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1895763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12.2.3 </a:t>
            </a:r>
            <a:r>
              <a:rPr lang="ko-KR" altLang="en-US" dirty="0"/>
              <a:t>번호판 영상 학습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1) </a:t>
            </a:r>
            <a:r>
              <a:rPr lang="ko-KR" altLang="en-US" dirty="0"/>
              <a:t>번호판 영상의 수집</a:t>
            </a:r>
            <a:endParaRPr lang="en-US" altLang="ko-KR" dirty="0"/>
          </a:p>
          <a:p>
            <a:pPr lvl="1"/>
            <a:r>
              <a:rPr lang="en-US" altLang="ko-KR" dirty="0"/>
              <a:t>SVM</a:t>
            </a:r>
            <a:r>
              <a:rPr lang="ko-KR" altLang="en-US" dirty="0"/>
              <a:t>을 수행하려면 먼저 학습 데이터 생성해서 학습 수행해야 함</a:t>
            </a:r>
            <a:endParaRPr lang="en-US" altLang="ko-KR" dirty="0"/>
          </a:p>
          <a:p>
            <a:pPr lvl="2"/>
            <a:r>
              <a:rPr lang="ko-KR" altLang="en-US" dirty="0"/>
              <a:t>학습 데이터 </a:t>
            </a:r>
            <a:r>
              <a:rPr lang="en-US" altLang="ko-KR" dirty="0"/>
              <a:t>- </a:t>
            </a:r>
            <a:r>
              <a:rPr lang="ko-KR" altLang="en-US" dirty="0"/>
              <a:t>번호판 영상과</a:t>
            </a:r>
            <a:r>
              <a:rPr lang="en-US" altLang="ko-KR" dirty="0"/>
              <a:t> </a:t>
            </a:r>
            <a:r>
              <a:rPr lang="ko-KR" altLang="en-US" dirty="0"/>
              <a:t>번호판 아닌 영상 </a:t>
            </a:r>
            <a:endParaRPr lang="en-US" altLang="ko-KR" dirty="0"/>
          </a:p>
          <a:p>
            <a:pPr lvl="4"/>
            <a:endParaRPr lang="en-US" altLang="ko-KR" dirty="0"/>
          </a:p>
          <a:p>
            <a:pPr lvl="1"/>
            <a:r>
              <a:rPr lang="ko-KR" altLang="en-US" dirty="0"/>
              <a:t>일반 차량 번호 공개 불가</a:t>
            </a:r>
            <a:endParaRPr lang="en-US" altLang="ko-KR" dirty="0"/>
          </a:p>
          <a:p>
            <a:pPr lvl="2"/>
            <a:r>
              <a:rPr lang="ko-KR" altLang="en-US" dirty="0"/>
              <a:t>학습 데이터 </a:t>
            </a:r>
            <a:r>
              <a:rPr lang="en-US" altLang="ko-KR" dirty="0"/>
              <a:t>xml </a:t>
            </a:r>
            <a:r>
              <a:rPr lang="ko-KR" altLang="en-US" dirty="0"/>
              <a:t>파일로 제공 </a:t>
            </a:r>
            <a:r>
              <a:rPr lang="en-US" altLang="ko-KR" dirty="0"/>
              <a:t>: SVMtrain.xml</a:t>
            </a:r>
          </a:p>
          <a:p>
            <a:pPr lvl="2"/>
            <a:r>
              <a:rPr lang="ko-KR" altLang="en-US" dirty="0"/>
              <a:t>직접 학습 하고 싶다면 </a:t>
            </a:r>
            <a:endParaRPr lang="en-US" altLang="ko-KR" dirty="0"/>
          </a:p>
          <a:p>
            <a:pPr lvl="3"/>
            <a:r>
              <a:rPr lang="ko-KR" altLang="en-US" dirty="0"/>
              <a:t>번호판 영상 폴더</a:t>
            </a:r>
            <a:r>
              <a:rPr lang="en-US" altLang="ko-KR" dirty="0"/>
              <a:t> ‘../images/plate’</a:t>
            </a:r>
          </a:p>
          <a:p>
            <a:pPr lvl="3"/>
            <a:r>
              <a:rPr lang="ko-KR" altLang="en-US" dirty="0"/>
              <a:t>번호판 영상 </a:t>
            </a:r>
            <a:r>
              <a:rPr lang="en-US" altLang="ko-KR" dirty="0"/>
              <a:t>000.png~069.png</a:t>
            </a:r>
            <a:r>
              <a:rPr lang="ko-KR" altLang="en-US" dirty="0"/>
              <a:t>로 저장</a:t>
            </a:r>
            <a:endParaRPr lang="en-US" altLang="ko-KR" dirty="0"/>
          </a:p>
          <a:p>
            <a:pPr lvl="3"/>
            <a:r>
              <a:rPr lang="ko-KR" altLang="en-US" dirty="0"/>
              <a:t>번호판 아닌 영상 </a:t>
            </a:r>
            <a:r>
              <a:rPr lang="en-US" altLang="ko-KR" dirty="0"/>
              <a:t>070.png~139.png</a:t>
            </a:r>
            <a:r>
              <a:rPr lang="ko-KR" altLang="en-US" dirty="0"/>
              <a:t>로 저장</a:t>
            </a:r>
            <a:endParaRPr lang="en-US" altLang="ko-KR" dirty="0"/>
          </a:p>
          <a:p>
            <a:pPr lvl="3"/>
            <a:r>
              <a:rPr lang="ko-KR" altLang="en-US" dirty="0"/>
              <a:t>학습 영상의 크기  </a:t>
            </a:r>
            <a:r>
              <a:rPr lang="en-US" altLang="ko-KR" dirty="0"/>
              <a:t>144x28</a:t>
            </a:r>
          </a:p>
          <a:p>
            <a:pPr lvl="3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0410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87" y="476672"/>
            <a:ext cx="6551557" cy="630462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12.2.3 </a:t>
            </a:r>
            <a:r>
              <a:rPr lang="ko-KR" altLang="en-US" dirty="0"/>
              <a:t>번호판 영상 학습 </a:t>
            </a:r>
            <a:r>
              <a:rPr lang="en-US" altLang="ko-KR" dirty="0"/>
              <a:t>– </a:t>
            </a:r>
            <a:r>
              <a:rPr lang="ko-KR" altLang="en-US" dirty="0"/>
              <a:t>직접 학습 데이터 만들기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2905882" y="3933056"/>
            <a:ext cx="1241482" cy="258660"/>
          </a:xfrm>
          <a:prstGeom prst="wedgeRoundRectCallout">
            <a:avLst>
              <a:gd name="adj1" fmla="val 31833"/>
              <a:gd name="adj2" fmla="val 10773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/>
            <a:r>
              <a:rPr lang="ko-KR" altLang="en-US" sz="1100">
                <a:solidFill>
                  <a:schemeClr val="accent4">
                    <a:lumMod val="50000"/>
                  </a:schemeClr>
                </a:solidFill>
              </a:rPr>
              <a:t>학습 영상 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</a:rPr>
              <a:t>폴더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3203848" y="5243426"/>
            <a:ext cx="1613075" cy="284526"/>
          </a:xfrm>
          <a:prstGeom prst="wedgeRoundRectCallout">
            <a:avLst>
              <a:gd name="adj1" fmla="val -88128"/>
              <a:gd name="adj2" fmla="val -7102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</a:rPr>
              <a:t>분류 결과로 지정될 값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923928" y="6453336"/>
            <a:ext cx="1204970" cy="284526"/>
          </a:xfrm>
          <a:prstGeom prst="wedgeRoundRectCallout">
            <a:avLst>
              <a:gd name="adj1" fmla="val -109504"/>
              <a:gd name="adj2" fmla="val -6989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</a:rPr>
              <a:t>파일로 제공됨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547664" y="1124744"/>
            <a:ext cx="2736304" cy="21602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572000" y="811765"/>
            <a:ext cx="562128" cy="312979"/>
          </a:xfrm>
          <a:prstGeom prst="wedgeRoundRectCallout">
            <a:avLst>
              <a:gd name="adj1" fmla="val -118357"/>
              <a:gd name="adj2" fmla="val 94061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오타</a:t>
            </a:r>
          </a:p>
        </p:txBody>
      </p:sp>
    </p:spTree>
    <p:extLst>
      <p:ext uri="{BB962C8B-B14F-4D97-AF65-F5344CB8AC3E}">
        <p14:creationId xmlns:p14="http://schemas.microsoft.com/office/powerpoint/2010/main" val="22023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12.2.3 </a:t>
            </a:r>
            <a:r>
              <a:rPr lang="ko-KR" altLang="en-US" dirty="0"/>
              <a:t>번호판 영상 학습 </a:t>
            </a:r>
            <a:r>
              <a:rPr lang="en-US" altLang="ko-KR" dirty="0"/>
              <a:t>– </a:t>
            </a:r>
            <a:r>
              <a:rPr lang="ko-KR" altLang="en-US" dirty="0"/>
              <a:t>직접 학습 데이터 만들기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  <a:endParaRPr lang="en-US" altLang="ko-KR" dirty="0"/>
          </a:p>
          <a:p>
            <a:pPr lvl="1"/>
            <a:r>
              <a:rPr lang="ko-KR" altLang="en-US" dirty="0"/>
              <a:t>저장된 </a:t>
            </a:r>
            <a:r>
              <a:rPr lang="en-US" altLang="ko-KR" dirty="0"/>
              <a:t>SVMtrain.xml </a:t>
            </a:r>
            <a:r>
              <a:rPr lang="ko-KR" altLang="en-US" dirty="0"/>
              <a:t>파일 메모장에서 열기 </a:t>
            </a:r>
          </a:p>
        </p:txBody>
      </p:sp>
      <p:pic>
        <p:nvPicPr>
          <p:cNvPr id="2049" name="_x508832936" descr="EMB00002f4c3bb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84784"/>
            <a:ext cx="5969171" cy="48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04215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700808"/>
            <a:ext cx="7195705" cy="3723409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12.2.4 </a:t>
            </a:r>
            <a:r>
              <a:rPr lang="ko-KR" altLang="en-US" dirty="0"/>
              <a:t>번호판 후보영역 검색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ko-KR" altLang="en-US" dirty="0"/>
              <a:t>전처리 함수 구현</a:t>
            </a:r>
            <a:endParaRPr lang="en-US" altLang="ko-KR" dirty="0"/>
          </a:p>
          <a:p>
            <a:pPr lvl="3"/>
            <a:r>
              <a:rPr lang="ko-KR" altLang="en-US" dirty="0"/>
              <a:t>명암도 영상 변환</a:t>
            </a:r>
            <a:r>
              <a:rPr lang="en-US" altLang="ko-KR" dirty="0"/>
              <a:t>, </a:t>
            </a:r>
            <a:r>
              <a:rPr lang="ko-KR" altLang="en-US" dirty="0" err="1"/>
              <a:t>블러링</a:t>
            </a:r>
            <a:r>
              <a:rPr lang="ko-KR" altLang="en-US" dirty="0"/>
              <a:t> 및 </a:t>
            </a:r>
            <a:r>
              <a:rPr lang="ko-KR" altLang="en-US" dirty="0" err="1"/>
              <a:t>소벨</a:t>
            </a:r>
            <a:r>
              <a:rPr lang="ko-KR" altLang="en-US" dirty="0"/>
              <a:t> 에지 검출</a:t>
            </a:r>
            <a:endParaRPr lang="en-US" altLang="ko-KR" dirty="0"/>
          </a:p>
          <a:p>
            <a:pPr lvl="3"/>
            <a:r>
              <a:rPr lang="ko-KR" altLang="en-US" dirty="0"/>
              <a:t>이진화 및 </a:t>
            </a:r>
            <a:r>
              <a:rPr lang="ko-KR" altLang="en-US" dirty="0" err="1"/>
              <a:t>모폴로지</a:t>
            </a:r>
            <a:r>
              <a:rPr lang="ko-KR" altLang="en-US" dirty="0"/>
              <a:t> 열림 연산 수행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4830022" y="2348880"/>
            <a:ext cx="2046234" cy="258660"/>
          </a:xfrm>
          <a:prstGeom prst="wedgeRoundRectCallout">
            <a:avLst>
              <a:gd name="adj1" fmla="val -86807"/>
              <a:gd name="adj2" fmla="val 188511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가로로 긴 열림 연산 마스크 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00058" y="3870537"/>
            <a:ext cx="1270550" cy="416576"/>
          </a:xfrm>
          <a:prstGeom prst="wedgeRoundRectCallout">
            <a:avLst>
              <a:gd name="adj1" fmla="val 101302"/>
              <a:gd name="adj2" fmla="val -8081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수직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소벨마스크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적용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308304" y="4850495"/>
            <a:ext cx="1270550" cy="378705"/>
          </a:xfrm>
          <a:prstGeom prst="wedgeRoundRectCallout">
            <a:avLst>
              <a:gd name="adj1" fmla="val -67295"/>
              <a:gd name="adj2" fmla="val -13397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열림 연산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3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번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반복수행</a:t>
            </a:r>
            <a:endParaRPr lang="ko-KR" alt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84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435015"/>
            <a:ext cx="4364182" cy="332509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0306" y="1435015"/>
            <a:ext cx="4364182" cy="3325091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12.2.4 </a:t>
            </a:r>
            <a:r>
              <a:rPr lang="ko-KR" altLang="en-US" dirty="0"/>
              <a:t>번호판 후보영역 검색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전처리 수행 결과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2001659" y="4941168"/>
            <a:ext cx="1155045" cy="416576"/>
          </a:xfrm>
          <a:prstGeom prst="wedgeRoundRectCallout">
            <a:avLst>
              <a:gd name="adj1" fmla="val -47102"/>
              <a:gd name="adj2" fmla="val -22572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소벨마스크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및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이진화 적용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5806744" y="5132245"/>
            <a:ext cx="1537366" cy="312979"/>
          </a:xfrm>
          <a:prstGeom prst="wedgeRoundRectCallout">
            <a:avLst>
              <a:gd name="adj1" fmla="val -11995"/>
              <a:gd name="adj2" fmla="val -37313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열림 연산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3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번 수행</a:t>
            </a:r>
          </a:p>
        </p:txBody>
      </p:sp>
    </p:spTree>
    <p:extLst>
      <p:ext uri="{BB962C8B-B14F-4D97-AF65-F5344CB8AC3E}">
        <p14:creationId xmlns:p14="http://schemas.microsoft.com/office/powerpoint/2010/main" val="203801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12.1 </a:t>
            </a:r>
            <a:r>
              <a:rPr lang="ko-KR" altLang="en-US"/>
              <a:t>동전 인식 프로그램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sz="quarter" idx="17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12.1.1 </a:t>
            </a:r>
            <a:r>
              <a:rPr lang="ko-KR" altLang="en-US" dirty="0"/>
              <a:t>동전 영상 </a:t>
            </a:r>
            <a:r>
              <a:rPr lang="ko-KR" altLang="en-US" dirty="0" err="1"/>
              <a:t>캡쳐</a:t>
            </a:r>
            <a:r>
              <a:rPr lang="ko-KR" altLang="en-US" dirty="0"/>
              <a:t> 및 전처리</a:t>
            </a:r>
            <a:endParaRPr lang="en-US" altLang="ko-KR" dirty="0"/>
          </a:p>
          <a:p>
            <a:r>
              <a:rPr lang="en-US" altLang="ko-KR" dirty="0"/>
              <a:t>12.1.2 </a:t>
            </a:r>
            <a:r>
              <a:rPr lang="ko-KR" altLang="en-US" dirty="0"/>
              <a:t>모든 동전 객체 검출</a:t>
            </a:r>
            <a:endParaRPr lang="en-US" altLang="ko-KR" dirty="0"/>
          </a:p>
          <a:p>
            <a:r>
              <a:rPr lang="en-US" altLang="ko-KR" dirty="0"/>
              <a:t>12.1.3 </a:t>
            </a:r>
            <a:r>
              <a:rPr lang="ko-KR" altLang="en-US" dirty="0"/>
              <a:t>개별 동전 영상 생성</a:t>
            </a:r>
            <a:endParaRPr lang="en-US" altLang="ko-KR" dirty="0"/>
          </a:p>
          <a:p>
            <a:r>
              <a:rPr lang="en-US" altLang="ko-KR" dirty="0"/>
              <a:t>12.1.4 </a:t>
            </a:r>
            <a:r>
              <a:rPr lang="ko-KR" altLang="en-US" dirty="0"/>
              <a:t>색상 히스토그램 계산</a:t>
            </a:r>
            <a:endParaRPr lang="en-US" altLang="ko-KR" dirty="0"/>
          </a:p>
          <a:p>
            <a:r>
              <a:rPr lang="en-US" altLang="ko-KR" dirty="0"/>
              <a:t>12.1.5 </a:t>
            </a:r>
            <a:r>
              <a:rPr lang="ko-KR" altLang="en-US" dirty="0"/>
              <a:t>동전 그룹 분류 </a:t>
            </a:r>
            <a:endParaRPr lang="en-US" altLang="ko-KR" dirty="0"/>
          </a:p>
          <a:p>
            <a:r>
              <a:rPr lang="en-US" altLang="ko-KR" dirty="0"/>
              <a:t>12.1.6 </a:t>
            </a:r>
            <a:r>
              <a:rPr lang="ko-KR" altLang="en-US" dirty="0"/>
              <a:t>개별 동전 종류 결정 </a:t>
            </a:r>
            <a:endParaRPr lang="en-US" altLang="ko-KR" dirty="0"/>
          </a:p>
          <a:p>
            <a:r>
              <a:rPr lang="en-US" altLang="ko-KR" dirty="0"/>
              <a:t>12.1.7 </a:t>
            </a:r>
            <a:r>
              <a:rPr lang="ko-KR" altLang="en-US" dirty="0"/>
              <a:t>모든 동전 금액 계산 및 출력 </a:t>
            </a:r>
            <a:endParaRPr lang="en-US" altLang="ko-KR" dirty="0"/>
          </a:p>
          <a:p>
            <a:r>
              <a:rPr lang="en-US" altLang="ko-KR" dirty="0"/>
              <a:t>12.1.8 </a:t>
            </a:r>
            <a:r>
              <a:rPr lang="ko-KR" altLang="en-US" dirty="0"/>
              <a:t>최종 동전 계산 프로그램</a:t>
            </a:r>
          </a:p>
        </p:txBody>
      </p:sp>
    </p:spTree>
    <p:extLst>
      <p:ext uri="{BB962C8B-B14F-4D97-AF65-F5344CB8AC3E}">
        <p14:creationId xmlns:p14="http://schemas.microsoft.com/office/powerpoint/2010/main" val="27972669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124744"/>
            <a:ext cx="7221682" cy="4831773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12.2.4 </a:t>
            </a:r>
            <a:r>
              <a:rPr lang="ko-KR" altLang="en-US" dirty="0"/>
              <a:t>번호판 후보영역 검색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번호판 후보영역 판정 함수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4636757" y="1505613"/>
            <a:ext cx="2228574" cy="416576"/>
          </a:xfrm>
          <a:prstGeom prst="wedgeRoundRectCallout">
            <a:avLst>
              <a:gd name="adj1" fmla="val -68130"/>
              <a:gd name="adj2" fmla="val 18479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번호판 유사 모양 판단 기준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– 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넓이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&amp; 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죙횡비</a:t>
            </a:r>
            <a:endParaRPr lang="ko-KR" alt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66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2636912"/>
            <a:ext cx="6018425" cy="4150639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12.2.4 </a:t>
            </a:r>
            <a:r>
              <a:rPr lang="ko-KR" altLang="en-US" dirty="0"/>
              <a:t>번호판 후보영역 검색 </a:t>
            </a:r>
            <a:r>
              <a:rPr lang="en-US" altLang="ko-KR" dirty="0"/>
              <a:t>– </a:t>
            </a:r>
            <a:r>
              <a:rPr lang="ko-KR" altLang="en-US" dirty="0"/>
              <a:t>중간 완성 예제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헤더 파일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메인 소스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250133" y="1992346"/>
            <a:ext cx="1257971" cy="284526"/>
          </a:xfrm>
          <a:prstGeom prst="wedgeRoundRectCallout">
            <a:avLst>
              <a:gd name="adj1" fmla="val -78371"/>
              <a:gd name="adj2" fmla="val 11447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전처리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관련 함수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6588224" y="2712426"/>
            <a:ext cx="1257971" cy="284526"/>
          </a:xfrm>
          <a:prstGeom prst="wedgeRoundRectCallout">
            <a:avLst>
              <a:gd name="adj1" fmla="val -78371"/>
              <a:gd name="adj2" fmla="val 11447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번호판 후보영역 검출</a:t>
            </a: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407826" y="4797152"/>
            <a:ext cx="1383768" cy="458234"/>
          </a:xfrm>
          <a:prstGeom prst="wedgeRoundRectCallout">
            <a:avLst>
              <a:gd name="adj1" fmla="val 120673"/>
              <a:gd name="adj2" fmla="val -1329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</a:rPr>
              <a:t>회전사각형의 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꼭지점 가져와 그리기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802" y="573200"/>
            <a:ext cx="5804220" cy="191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29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_x317407304" descr="EMB00002f4c3bb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80" y="2703668"/>
            <a:ext cx="3865243" cy="2944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12.2.4 </a:t>
            </a:r>
            <a:r>
              <a:rPr lang="ko-KR" altLang="en-US" dirty="0"/>
              <a:t>번호판 후보영역 검색 </a:t>
            </a:r>
            <a:r>
              <a:rPr lang="en-US" altLang="ko-KR" dirty="0"/>
              <a:t>– </a:t>
            </a:r>
            <a:r>
              <a:rPr lang="ko-KR" altLang="en-US" dirty="0"/>
              <a:t>중간 완성 예제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5051743" y="3863643"/>
            <a:ext cx="1109976" cy="312979"/>
          </a:xfrm>
          <a:prstGeom prst="wedgeRoundRectCallout">
            <a:avLst>
              <a:gd name="adj1" fmla="val -118716"/>
              <a:gd name="adj2" fmla="val -14734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후보영역 표시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3080326" y="5800738"/>
            <a:ext cx="1109976" cy="312979"/>
          </a:xfrm>
          <a:prstGeom prst="wedgeRoundRectCallout">
            <a:avLst>
              <a:gd name="adj1" fmla="val -79344"/>
              <a:gd name="adj2" fmla="val -27810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후보영역 표시</a:t>
            </a:r>
          </a:p>
        </p:txBody>
      </p:sp>
      <p:pic>
        <p:nvPicPr>
          <p:cNvPr id="3076" name="_x317406800" descr="EMB00002f4c3bb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251408"/>
            <a:ext cx="5104073" cy="1241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2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12.2.5 </a:t>
            </a:r>
            <a:r>
              <a:rPr lang="ko-KR" altLang="en-US" dirty="0"/>
              <a:t>번호판 후보영역 영상 생성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번호판 후보영역 영상 생성 과정</a:t>
            </a:r>
            <a:endParaRPr lang="en-US" altLang="ko-KR" dirty="0"/>
          </a:p>
          <a:p>
            <a:pPr lvl="1"/>
            <a:r>
              <a:rPr lang="ko-KR" altLang="en-US" dirty="0"/>
              <a:t>후보영역 개선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후보영역 </a:t>
            </a:r>
            <a:r>
              <a:rPr lang="ko-KR" altLang="en-US" dirty="0" err="1">
                <a:sym typeface="Wingdings" panose="05000000000000000000" pitchFamily="2" charset="2"/>
              </a:rPr>
              <a:t>재검증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후보영상 회전 보정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후보영상 생성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후보영상 개선</a:t>
            </a:r>
            <a:endParaRPr lang="en-US" altLang="ko-KR" dirty="0"/>
          </a:p>
          <a:p>
            <a:pPr lvl="2"/>
            <a:r>
              <a:rPr lang="ko-KR" altLang="en-US" dirty="0"/>
              <a:t>검출한 번호판 후보영역들은 이진영상으로 검출</a:t>
            </a:r>
            <a:endParaRPr lang="en-US" altLang="ko-KR" dirty="0"/>
          </a:p>
          <a:p>
            <a:pPr lvl="2"/>
            <a:r>
              <a:rPr lang="ko-KR" altLang="en-US" dirty="0"/>
              <a:t>컬러 영상 이용해 번호판과 좀 더 유사한 영역으로 개선</a:t>
            </a:r>
            <a:endParaRPr lang="en-US" altLang="ko-KR" dirty="0"/>
          </a:p>
          <a:p>
            <a:pPr lvl="2"/>
            <a:r>
              <a:rPr lang="en-US" altLang="ko-KR" dirty="0" err="1"/>
              <a:t>refine_candidates</a:t>
            </a:r>
            <a:r>
              <a:rPr lang="en-US" altLang="ko-KR" dirty="0"/>
              <a:t>() </a:t>
            </a:r>
            <a:r>
              <a:rPr lang="ko-KR" altLang="en-US" dirty="0"/>
              <a:t>함수로 구현</a:t>
            </a:r>
            <a:endParaRPr lang="en-US" altLang="ko-KR" dirty="0"/>
          </a:p>
          <a:p>
            <a:pPr lvl="3"/>
            <a:r>
              <a:rPr lang="en-US" altLang="ko-KR" dirty="0"/>
              <a:t>cv2.floodFill() </a:t>
            </a:r>
            <a:r>
              <a:rPr lang="ko-KR" altLang="en-US" dirty="0"/>
              <a:t>함수 </a:t>
            </a:r>
            <a:r>
              <a:rPr lang="en-US" altLang="ko-KR" dirty="0"/>
              <a:t>– </a:t>
            </a:r>
            <a:r>
              <a:rPr lang="ko-KR" altLang="en-US" dirty="0"/>
              <a:t>영역 채움 함수</a:t>
            </a:r>
            <a:endParaRPr lang="en-US" altLang="ko-KR" dirty="0"/>
          </a:p>
          <a:p>
            <a:pPr lvl="3"/>
            <a:r>
              <a:rPr lang="en-US" altLang="ko-KR" dirty="0"/>
              <a:t>cv2.minAreaRect() </a:t>
            </a:r>
            <a:r>
              <a:rPr lang="ko-KR" altLang="en-US" dirty="0"/>
              <a:t>함수 </a:t>
            </a:r>
            <a:r>
              <a:rPr lang="en-US" altLang="ko-KR" dirty="0"/>
              <a:t>– </a:t>
            </a:r>
            <a:r>
              <a:rPr lang="ko-KR" altLang="en-US" dirty="0"/>
              <a:t>회전 사각형의 최소영역 반환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73995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12.2.5 </a:t>
            </a:r>
            <a:r>
              <a:rPr lang="ko-KR" altLang="en-US" dirty="0"/>
              <a:t>번호판 후보영역 영상 생성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후보영상 개선 함수 </a:t>
            </a:r>
            <a:r>
              <a:rPr lang="en-US" altLang="ko-KR" dirty="0"/>
              <a:t>– </a:t>
            </a:r>
            <a:r>
              <a:rPr lang="ko-KR" altLang="en-US" dirty="0"/>
              <a:t>컬러 활용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61" y="1196752"/>
            <a:ext cx="7299614" cy="4312227"/>
          </a:xfrm>
          <a:prstGeom prst="rect">
            <a:avLst/>
          </a:prstGeom>
        </p:spPr>
      </p:pic>
      <p:sp>
        <p:nvSpPr>
          <p:cNvPr id="19" name="모서리가 둥근 사각형 설명선 18"/>
          <p:cNvSpPr/>
          <p:nvPr/>
        </p:nvSpPr>
        <p:spPr>
          <a:xfrm>
            <a:off x="106547" y="1916832"/>
            <a:ext cx="1009069" cy="458234"/>
          </a:xfrm>
          <a:prstGeom prst="wedgeRoundRectCallout">
            <a:avLst>
              <a:gd name="adj1" fmla="val 229167"/>
              <a:gd name="adj2" fmla="val 7338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채움 점검 방향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-4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방향</a:t>
            </a:r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35496" y="3140968"/>
            <a:ext cx="1364336" cy="386317"/>
          </a:xfrm>
          <a:prstGeom prst="wedgeRoundRectCallout">
            <a:avLst>
              <a:gd name="adj1" fmla="val 61780"/>
              <a:gd name="adj2" fmla="val 6326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-15~15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사이 랜덤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좌표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20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개 생성</a:t>
            </a:r>
          </a:p>
        </p:txBody>
      </p:sp>
      <p:sp>
        <p:nvSpPr>
          <p:cNvPr id="21" name="모서리가 둥근 사각형 설명선 20"/>
          <p:cNvSpPr/>
          <p:nvPr/>
        </p:nvSpPr>
        <p:spPr>
          <a:xfrm>
            <a:off x="122755" y="4118313"/>
            <a:ext cx="1208885" cy="462815"/>
          </a:xfrm>
          <a:prstGeom prst="wedgeRoundRectCallout">
            <a:avLst>
              <a:gd name="adj1" fmla="val 67965"/>
              <a:gd name="adj2" fmla="val -9188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후보영역 중심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근처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20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개 좌표</a:t>
            </a:r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2339752" y="5696452"/>
            <a:ext cx="1740866" cy="468465"/>
          </a:xfrm>
          <a:prstGeom prst="wedgeRoundRectCallout">
            <a:avLst>
              <a:gd name="adj1" fmla="val -20812"/>
              <a:gd name="adj2" fmla="val -24597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입력영상 변경 않고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, </a:t>
            </a: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결과영상만 채움 수행</a:t>
            </a: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6786886" y="5388448"/>
            <a:ext cx="2058049" cy="616008"/>
          </a:xfrm>
          <a:prstGeom prst="wedgeRoundRectCallout">
            <a:avLst>
              <a:gd name="adj1" fmla="val -21996"/>
              <a:gd name="adj2" fmla="val -15024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후보영역 중심 근처와 유사한 색을 채움 수행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– 20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번 반복 수행해서 오류 최소화 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4588127" y="2870824"/>
            <a:ext cx="1658874" cy="463302"/>
          </a:xfrm>
          <a:prstGeom prst="wedgeRoundRectCallout">
            <a:avLst>
              <a:gd name="adj1" fmla="val -76801"/>
              <a:gd name="adj2" fmla="val -7011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입력영상 변경 않고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, </a:t>
            </a: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결과영상만 채움 수행</a:t>
            </a:r>
          </a:p>
        </p:txBody>
      </p:sp>
    </p:spTree>
    <p:extLst>
      <p:ext uri="{BB962C8B-B14F-4D97-AF65-F5344CB8AC3E}">
        <p14:creationId xmlns:p14="http://schemas.microsoft.com/office/powerpoint/2010/main" val="1287787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1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12.2.5 </a:t>
            </a:r>
            <a:r>
              <a:rPr lang="ko-KR" altLang="en-US" dirty="0"/>
              <a:t>번호판 후보영역 영상 생성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후보영상 보정 함수 </a:t>
            </a:r>
            <a:r>
              <a:rPr lang="en-US" altLang="ko-KR" dirty="0" err="1"/>
              <a:t>rotate_plate</a:t>
            </a:r>
            <a:r>
              <a:rPr lang="en-US" altLang="ko-KR" dirty="0"/>
              <a:t>()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2"/>
            <a:r>
              <a:rPr lang="ko-KR" altLang="en-US" dirty="0"/>
              <a:t>후보영역은</a:t>
            </a:r>
            <a:r>
              <a:rPr lang="en-US" altLang="ko-KR" dirty="0"/>
              <a:t> </a:t>
            </a:r>
            <a:r>
              <a:rPr lang="ko-KR" altLang="en-US" dirty="0"/>
              <a:t>회전 사각형으로 저장</a:t>
            </a:r>
            <a:endParaRPr lang="en-US" altLang="ko-KR" dirty="0"/>
          </a:p>
          <a:p>
            <a:pPr lvl="3"/>
            <a:r>
              <a:rPr lang="ko-KR" altLang="en-US" dirty="0"/>
              <a:t>중심점과 회전 각도 포함</a:t>
            </a:r>
            <a:endParaRPr lang="en-US" altLang="ko-KR" dirty="0"/>
          </a:p>
          <a:p>
            <a:pPr lvl="3"/>
            <a:r>
              <a:rPr lang="ko-KR" altLang="en-US" dirty="0"/>
              <a:t>각도만큼 역회전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/>
              <a:t> 후보 영상</a:t>
            </a:r>
            <a:r>
              <a:rPr lang="en-US" altLang="ko-KR" dirty="0"/>
              <a:t>(</a:t>
            </a:r>
            <a:r>
              <a:rPr lang="ko-KR" altLang="en-US" dirty="0"/>
              <a:t>번호판</a:t>
            </a:r>
            <a:r>
              <a:rPr lang="en-US" altLang="ko-KR" dirty="0"/>
              <a:t>)</a:t>
            </a:r>
            <a:r>
              <a:rPr lang="ko-KR" altLang="en-US" dirty="0"/>
              <a:t>을 수평 직사각형으로 배치 가능</a:t>
            </a:r>
            <a:endParaRPr lang="en-US" altLang="ko-KR" dirty="0"/>
          </a:p>
          <a:p>
            <a:pPr lvl="5"/>
            <a:endParaRPr lang="en-US" altLang="ko-KR" dirty="0"/>
          </a:p>
          <a:p>
            <a:pPr lvl="2"/>
            <a:r>
              <a:rPr lang="ko-KR" altLang="en-US" dirty="0"/>
              <a:t>각도의 계산</a:t>
            </a:r>
            <a:endParaRPr lang="en-US" altLang="ko-KR" dirty="0"/>
          </a:p>
          <a:p>
            <a:pPr lvl="3"/>
            <a:r>
              <a:rPr lang="ko-KR" altLang="en-US" dirty="0"/>
              <a:t>종횡비가 </a:t>
            </a:r>
            <a:r>
              <a:rPr lang="en-US" altLang="ko-KR" dirty="0"/>
              <a:t>1</a:t>
            </a:r>
            <a:r>
              <a:rPr lang="ko-KR" altLang="en-US" dirty="0"/>
              <a:t> 이상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수직 긴 사각형 </a:t>
            </a:r>
            <a:r>
              <a:rPr lang="en-US" altLang="ko-KR" dirty="0">
                <a:sym typeface="Wingdings" panose="05000000000000000000" pitchFamily="2" charset="2"/>
              </a:rPr>
              <a:t> 90</a:t>
            </a:r>
            <a:r>
              <a:rPr lang="ko-KR" altLang="en-US" dirty="0">
                <a:sym typeface="Wingdings" panose="05000000000000000000" pitchFamily="2" charset="2"/>
              </a:rPr>
              <a:t>도 회전 필요</a:t>
            </a:r>
            <a:endParaRPr lang="en-US" altLang="ko-KR" dirty="0">
              <a:sym typeface="Wingdings" panose="05000000000000000000" pitchFamily="2" charset="2"/>
            </a:endParaRPr>
          </a:p>
          <a:p>
            <a:pPr lvl="3"/>
            <a:r>
              <a:rPr lang="ko-KR" altLang="en-US" dirty="0"/>
              <a:t>두 값</a:t>
            </a:r>
            <a:r>
              <a:rPr lang="en-US" altLang="ko-KR" dirty="0"/>
              <a:t>(</a:t>
            </a:r>
            <a:r>
              <a:rPr lang="ko-KR" altLang="en-US" dirty="0"/>
              <a:t>가로</a:t>
            </a:r>
            <a:r>
              <a:rPr lang="en-US" altLang="ko-KR" dirty="0"/>
              <a:t>, </a:t>
            </a:r>
            <a:r>
              <a:rPr lang="ko-KR" altLang="en-US" dirty="0"/>
              <a:t>세로</a:t>
            </a:r>
            <a:r>
              <a:rPr lang="en-US" altLang="ko-KR" dirty="0"/>
              <a:t>)</a:t>
            </a:r>
            <a:r>
              <a:rPr lang="ko-KR" altLang="en-US" dirty="0"/>
              <a:t>을 맞바꾸고 회전할 각도 </a:t>
            </a:r>
            <a:r>
              <a:rPr lang="en-US" altLang="ko-KR" dirty="0"/>
              <a:t>90</a:t>
            </a:r>
            <a:r>
              <a:rPr lang="ko-KR" altLang="en-US" dirty="0"/>
              <a:t>도 더하면 </a:t>
            </a:r>
            <a:r>
              <a:rPr lang="en-US" altLang="ko-KR" dirty="0">
                <a:sym typeface="Wingdings" panose="05000000000000000000" pitchFamily="2" charset="2"/>
              </a:rPr>
              <a:t> 90</a:t>
            </a:r>
            <a:r>
              <a:rPr lang="ko-KR" altLang="en-US" dirty="0">
                <a:sym typeface="Wingdings" panose="05000000000000000000" pitchFamily="2" charset="2"/>
              </a:rPr>
              <a:t>도 만큼 더 회전 수행</a:t>
            </a:r>
            <a:endParaRPr lang="en-US" altLang="ko-KR" dirty="0">
              <a:sym typeface="Wingdings" panose="05000000000000000000" pitchFamily="2" charset="2"/>
            </a:endParaRPr>
          </a:p>
          <a:p>
            <a:pPr lvl="3"/>
            <a:endParaRPr lang="en-US" altLang="ko-KR" dirty="0"/>
          </a:p>
          <a:p>
            <a:pPr lvl="2"/>
            <a:r>
              <a:rPr lang="ko-KR" altLang="en-US" dirty="0"/>
              <a:t>회전보정</a:t>
            </a:r>
            <a:endParaRPr lang="en-US" altLang="ko-KR" dirty="0"/>
          </a:p>
          <a:p>
            <a:pPr lvl="3"/>
            <a:r>
              <a:rPr lang="en-US" altLang="ko-KR" dirty="0"/>
              <a:t>cv::getRotationMatrix2D() </a:t>
            </a:r>
            <a:r>
              <a:rPr lang="ko-KR" altLang="en-US" dirty="0"/>
              <a:t>와 </a:t>
            </a:r>
            <a:r>
              <a:rPr lang="en-US" altLang="ko-KR" dirty="0"/>
              <a:t>cv::</a:t>
            </a:r>
            <a:r>
              <a:rPr lang="en-US" altLang="ko-KR" dirty="0" err="1"/>
              <a:t>warpAffine</a:t>
            </a:r>
            <a:r>
              <a:rPr lang="en-US" altLang="ko-KR" dirty="0"/>
              <a:t>() </a:t>
            </a:r>
            <a:r>
              <a:rPr lang="ko-KR" altLang="en-US" dirty="0"/>
              <a:t>함수 사용하여 역회전 수행</a:t>
            </a:r>
            <a:endParaRPr lang="en-US" altLang="ko-KR" dirty="0"/>
          </a:p>
          <a:p>
            <a:pPr lvl="3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06763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453" y="1124744"/>
            <a:ext cx="7290955" cy="3784023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12.2.5 </a:t>
            </a:r>
            <a:r>
              <a:rPr lang="ko-KR" altLang="en-US" dirty="0"/>
              <a:t>번호판 후보영역 영상 생성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후보영상 보정 함수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301431" y="5229200"/>
            <a:ext cx="1852430" cy="679089"/>
          </a:xfrm>
          <a:prstGeom prst="wedgeRoundRectCallout">
            <a:avLst>
              <a:gd name="adj1" fmla="val 32301"/>
              <a:gd name="adj2" fmla="val -20421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회전사각형 중심점에서 상하좌우로 후보영역만큼 영상 가져오기 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3560900" y="2825792"/>
            <a:ext cx="1150214" cy="316800"/>
          </a:xfrm>
          <a:prstGeom prst="wedgeRoundRectCallout">
            <a:avLst>
              <a:gd name="adj1" fmla="val -66612"/>
              <a:gd name="adj2" fmla="val 9305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회전 변환 행렬 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545121" y="1844824"/>
            <a:ext cx="1530935" cy="288000"/>
          </a:xfrm>
          <a:prstGeom prst="wedgeRoundRectCallout">
            <a:avLst>
              <a:gd name="adj1" fmla="val -130071"/>
              <a:gd name="adj2" fmla="val -2028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세로로 긴 영역이면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56318" y="2338080"/>
            <a:ext cx="1542657" cy="2462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lIns="36000" tIns="0" rIns="36000" bIns="0" rtlCol="0" anchor="ctr">
            <a:spAutoFit/>
          </a:bodyPr>
          <a:lstStyle/>
          <a:p>
            <a:r>
              <a:rPr lang="en-US" altLang="ko-KR" sz="1600" dirty="0"/>
              <a:t>       angle =+ 90</a:t>
            </a:r>
            <a:endParaRPr lang="ko-KR" altLang="en-US" sz="1600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67544" y="1871038"/>
            <a:ext cx="623932" cy="261818"/>
          </a:xfrm>
          <a:prstGeom prst="wedgeRoundRectCallout">
            <a:avLst>
              <a:gd name="adj1" fmla="val 113452"/>
              <a:gd name="adj2" fmla="val 157441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</a:rPr>
              <a:t>오타</a:t>
            </a:r>
            <a:endParaRPr lang="ko-KR" alt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787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620688"/>
            <a:ext cx="6018425" cy="1581536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12.2.5 </a:t>
            </a:r>
            <a:r>
              <a:rPr lang="ko-KR" altLang="en-US" dirty="0"/>
              <a:t>번호판 후보영역 영상 생성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헤더 파일</a:t>
            </a:r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메인 소스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575607" y="980728"/>
            <a:ext cx="1150214" cy="316800"/>
          </a:xfrm>
          <a:prstGeom prst="wedgeRoundRectCallout">
            <a:avLst>
              <a:gd name="adj1" fmla="val -122870"/>
              <a:gd name="adj2" fmla="val 10434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후보영역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개선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397324" y="1433076"/>
            <a:ext cx="1391759" cy="316800"/>
          </a:xfrm>
          <a:prstGeom prst="wedgeRoundRectCallout">
            <a:avLst>
              <a:gd name="adj1" fmla="val -122870"/>
              <a:gd name="adj2" fmla="val 10434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</a:rPr>
              <a:t>후보영상 회전보정</a:t>
            </a:r>
            <a:endParaRPr lang="ko-KR" alt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835696" y="2204864"/>
            <a:ext cx="6313939" cy="4655990"/>
            <a:chOff x="1835696" y="2204864"/>
            <a:chExt cx="6313939" cy="465599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35696" y="2204864"/>
              <a:ext cx="6313939" cy="450139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835696" y="6660799"/>
              <a:ext cx="6241931" cy="20005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altLang="ko-KR" sz="13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18    cv2.waitKey()</a:t>
              </a:r>
              <a:endParaRPr lang="ko-KR" alt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모서리가 둥근 사각형 설명선 9"/>
          <p:cNvSpPr/>
          <p:nvPr/>
        </p:nvSpPr>
        <p:spPr>
          <a:xfrm>
            <a:off x="985536" y="6356381"/>
            <a:ext cx="562128" cy="312979"/>
          </a:xfrm>
          <a:prstGeom prst="wedgeRoundRectCallout">
            <a:avLst>
              <a:gd name="adj1" fmla="val 110152"/>
              <a:gd name="adj2" fmla="val 62758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오타</a:t>
            </a:r>
          </a:p>
        </p:txBody>
      </p:sp>
    </p:spTree>
    <p:extLst>
      <p:ext uri="{BB962C8B-B14F-4D97-AF65-F5344CB8AC3E}">
        <p14:creationId xmlns:p14="http://schemas.microsoft.com/office/powerpoint/2010/main" val="1287787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12.2.5 </a:t>
            </a:r>
            <a:r>
              <a:rPr lang="ko-KR" altLang="en-US" dirty="0"/>
              <a:t>번호판 후보영역 영상 생성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pic>
        <p:nvPicPr>
          <p:cNvPr id="4101" name="_x506397552" descr="EMB00002f4c3bb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3835" y="1385682"/>
            <a:ext cx="1126210" cy="47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_x175269624" descr="EMB00002f4c3bb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9886" y="2026935"/>
            <a:ext cx="1126210" cy="47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_x506398344" descr="EMB00002f4c3bb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953" y="1111916"/>
            <a:ext cx="3513857" cy="267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79970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12.2.6 </a:t>
            </a:r>
            <a:r>
              <a:rPr lang="ko-KR" altLang="en-US" dirty="0"/>
              <a:t>후보 영상의 번호판 반별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번호판 판별 위해 </a:t>
            </a:r>
            <a:r>
              <a:rPr lang="en-US" altLang="ko-KR" dirty="0"/>
              <a:t>SVM</a:t>
            </a:r>
            <a:r>
              <a:rPr lang="ko-KR" altLang="en-US" dirty="0"/>
              <a:t> 분류 수행</a:t>
            </a:r>
            <a:endParaRPr lang="en-US" altLang="ko-KR" dirty="0"/>
          </a:p>
          <a:p>
            <a:pPr lvl="2"/>
            <a:r>
              <a:rPr lang="en-US" altLang="ko-KR" dirty="0" err="1"/>
              <a:t>SVM_create</a:t>
            </a:r>
            <a:r>
              <a:rPr lang="en-US" altLang="ko-KR" dirty="0"/>
              <a:t>() </a:t>
            </a:r>
            <a:r>
              <a:rPr lang="ko-KR" altLang="en-US" dirty="0"/>
              <a:t>함수 호출 </a:t>
            </a:r>
            <a:r>
              <a:rPr lang="en-US" altLang="ko-KR" dirty="0"/>
              <a:t>- SVM </a:t>
            </a:r>
            <a:r>
              <a:rPr lang="ko-KR" altLang="en-US" dirty="0"/>
              <a:t>클래스 객체 생성</a:t>
            </a:r>
            <a:endParaRPr lang="en-US" altLang="ko-KR" dirty="0"/>
          </a:p>
          <a:p>
            <a:pPr lvl="2"/>
            <a:r>
              <a:rPr lang="en-US" altLang="ko-KR" dirty="0" err="1"/>
              <a:t>svm</a:t>
            </a:r>
            <a:r>
              <a:rPr lang="en-US" altLang="ko-KR" dirty="0"/>
              <a:t> </a:t>
            </a:r>
            <a:r>
              <a:rPr lang="ko-KR" altLang="en-US" dirty="0"/>
              <a:t>객체의 </a:t>
            </a:r>
            <a:r>
              <a:rPr lang="en-US" altLang="ko-KR" dirty="0"/>
              <a:t>train() </a:t>
            </a:r>
            <a:r>
              <a:rPr lang="ko-KR" altLang="en-US" dirty="0"/>
              <a:t>함수 호출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/>
              <a:t>학습 수행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후보영상 분류 수행 함수 </a:t>
            </a:r>
            <a:r>
              <a:rPr lang="en-US" altLang="ko-KR" dirty="0" err="1"/>
              <a:t>classify_plates</a:t>
            </a:r>
            <a:r>
              <a:rPr lang="en-US" altLang="ko-KR" dirty="0"/>
              <a:t>()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2"/>
            <a:r>
              <a:rPr lang="ko-KR" altLang="en-US" dirty="0"/>
              <a:t>입력 인수 </a:t>
            </a:r>
            <a:r>
              <a:rPr lang="en-US" altLang="ko-KR" dirty="0"/>
              <a:t>- </a:t>
            </a:r>
            <a:r>
              <a:rPr lang="ko-KR" altLang="en-US" dirty="0"/>
              <a:t>학습을 수행한 </a:t>
            </a:r>
            <a:r>
              <a:rPr lang="en-US" altLang="ko-KR" dirty="0" err="1"/>
              <a:t>svm</a:t>
            </a:r>
            <a:r>
              <a:rPr lang="en-US" altLang="ko-KR" dirty="0"/>
              <a:t> </a:t>
            </a:r>
            <a:r>
              <a:rPr lang="ko-KR" altLang="en-US" dirty="0"/>
              <a:t>객체 </a:t>
            </a:r>
            <a:r>
              <a:rPr lang="en-US" altLang="ko-KR" dirty="0"/>
              <a:t>, </a:t>
            </a:r>
            <a:r>
              <a:rPr lang="ko-KR" altLang="en-US" dirty="0"/>
              <a:t>번호판 후보영상들</a:t>
            </a:r>
            <a:endParaRPr lang="en-US" altLang="ko-KR" dirty="0"/>
          </a:p>
          <a:p>
            <a:pPr lvl="2"/>
            <a:r>
              <a:rPr lang="ko-KR" altLang="en-US" dirty="0"/>
              <a:t>분류 수행 위해 </a:t>
            </a:r>
            <a:endParaRPr lang="en-US" altLang="ko-KR" dirty="0"/>
          </a:p>
          <a:p>
            <a:pPr lvl="3"/>
            <a:r>
              <a:rPr lang="ko-KR" altLang="en-US" dirty="0"/>
              <a:t>회전 보정된 번호판 후보영상을 </a:t>
            </a:r>
            <a:r>
              <a:rPr lang="en-US" altLang="ko-KR" dirty="0"/>
              <a:t>1</a:t>
            </a:r>
            <a:r>
              <a:rPr lang="ko-KR" altLang="en-US" dirty="0"/>
              <a:t>행 데이터로 변환</a:t>
            </a:r>
            <a:endParaRPr lang="en-US" altLang="ko-KR" dirty="0"/>
          </a:p>
          <a:p>
            <a:pPr lvl="3"/>
            <a:r>
              <a:rPr lang="ko-KR" altLang="en-US" dirty="0" err="1"/>
              <a:t>자료형</a:t>
            </a:r>
            <a:r>
              <a:rPr lang="ko-KR" altLang="en-US" dirty="0"/>
              <a:t> </a:t>
            </a:r>
            <a:r>
              <a:rPr lang="en-US" altLang="ko-KR" dirty="0"/>
              <a:t>CV_32F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lvl="2"/>
            <a:r>
              <a:rPr lang="en-US" altLang="ko-KR" dirty="0" err="1"/>
              <a:t>svm</a:t>
            </a:r>
            <a:r>
              <a:rPr lang="en-US" altLang="ko-KR" dirty="0"/>
              <a:t> </a:t>
            </a:r>
            <a:r>
              <a:rPr lang="ko-KR" altLang="en-US" dirty="0"/>
              <a:t>객체의 </a:t>
            </a:r>
            <a:r>
              <a:rPr lang="en-US" altLang="ko-KR" dirty="0"/>
              <a:t>predict() </a:t>
            </a:r>
            <a:r>
              <a:rPr lang="ko-KR" altLang="en-US" dirty="0"/>
              <a:t>함수 호출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분류 수행</a:t>
            </a:r>
            <a:endParaRPr lang="en-US" altLang="ko-KR" dirty="0">
              <a:sym typeface="Wingdings" panose="05000000000000000000" pitchFamily="2" charset="2"/>
            </a:endParaRPr>
          </a:p>
          <a:p>
            <a:pPr lvl="3"/>
            <a:r>
              <a:rPr lang="ko-KR" altLang="en-US" dirty="0">
                <a:sym typeface="Wingdings" panose="05000000000000000000" pitchFamily="2" charset="2"/>
              </a:rPr>
              <a:t>학습 및 분류를 위한 행렬 데이터는 </a:t>
            </a:r>
            <a:r>
              <a:rPr lang="en-US" altLang="ko-KR" dirty="0">
                <a:sym typeface="Wingdings" panose="05000000000000000000" pitchFamily="2" charset="2"/>
              </a:rPr>
              <a:t>1</a:t>
            </a:r>
            <a:r>
              <a:rPr lang="ko-KR" altLang="en-US" dirty="0">
                <a:sym typeface="Wingdings" panose="05000000000000000000" pitchFamily="2" charset="2"/>
              </a:rPr>
              <a:t>행</a:t>
            </a:r>
            <a:r>
              <a:rPr lang="en-US" altLang="ko-KR" dirty="0">
                <a:sym typeface="Wingdings" panose="05000000000000000000" pitchFamily="2" charset="2"/>
              </a:rPr>
              <a:t>(1</a:t>
            </a:r>
            <a:r>
              <a:rPr lang="ko-KR" altLang="en-US" dirty="0">
                <a:sym typeface="Wingdings" panose="05000000000000000000" pitchFamily="2" charset="2"/>
              </a:rPr>
              <a:t>열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데이터 </a:t>
            </a:r>
            <a:r>
              <a:rPr lang="en-US" altLang="ko-KR" dirty="0">
                <a:sym typeface="Wingdings" panose="05000000000000000000" pitchFamily="2" charset="2"/>
              </a:rPr>
              <a:t>, float </a:t>
            </a:r>
            <a:r>
              <a:rPr lang="ko-KR" altLang="en-US" dirty="0">
                <a:sym typeface="Wingdings" panose="05000000000000000000" pitchFamily="2" charset="2"/>
              </a:rPr>
              <a:t>형 </a:t>
            </a:r>
            <a:endParaRPr lang="en-US" altLang="ko-KR" dirty="0">
              <a:sym typeface="Wingdings" panose="05000000000000000000" pitchFamily="2" charset="2"/>
            </a:endParaRPr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61451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12.1 </a:t>
            </a:r>
            <a:r>
              <a:rPr lang="ko-KR" altLang="en-US"/>
              <a:t>동전 인식 프로그램</a:t>
            </a:r>
            <a:endParaRPr lang="en-US" altLang="ko-KR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대량의 동전 계산 </a:t>
            </a:r>
            <a:r>
              <a:rPr lang="en-US" altLang="ko-KR" dirty="0"/>
              <a:t>- </a:t>
            </a:r>
            <a:r>
              <a:rPr lang="ko-KR" altLang="en-US" dirty="0"/>
              <a:t>주화 계수기</a:t>
            </a:r>
            <a:endParaRPr lang="en-US" altLang="ko-KR" dirty="0"/>
          </a:p>
          <a:p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r>
              <a:rPr lang="ko-KR" altLang="en-US" dirty="0"/>
              <a:t>일상생활에서 동전 계산</a:t>
            </a:r>
            <a:endParaRPr lang="en-US" altLang="ko-KR" dirty="0"/>
          </a:p>
          <a:p>
            <a:pPr lvl="1"/>
            <a:r>
              <a:rPr lang="ko-KR" altLang="en-US" dirty="0"/>
              <a:t>디지털 영상 처리를 이용하면 소량의 동전들 인식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금액 계산 가능</a:t>
            </a:r>
            <a:endParaRPr lang="en-US" altLang="ko-KR" dirty="0">
              <a:sym typeface="Wingdings" panose="05000000000000000000" pitchFamily="2" charset="2"/>
            </a:endParaRPr>
          </a:p>
          <a:p>
            <a:pPr lvl="6"/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/>
              <a:t>동전 인식 및 계산 시스템 전체 구성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730600"/>
            <a:ext cx="1943770" cy="1833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352" y="3752830"/>
            <a:ext cx="6838950" cy="2981325"/>
          </a:xfrm>
          <a:prstGeom prst="roundRect">
            <a:avLst>
              <a:gd name="adj" fmla="val 7690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68272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1052188" y="597094"/>
            <a:ext cx="6941977" cy="5724395"/>
            <a:chOff x="1187624" y="692696"/>
            <a:chExt cx="6671104" cy="544656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7624" y="692696"/>
              <a:ext cx="6628141" cy="3251095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3"/>
            <a:srcRect b="57054"/>
            <a:stretch/>
          </p:blipFill>
          <p:spPr>
            <a:xfrm>
              <a:off x="1206972" y="3833644"/>
              <a:ext cx="6651756" cy="2305618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12.2.6 </a:t>
            </a:r>
            <a:r>
              <a:rPr lang="ko-KR" altLang="en-US" dirty="0"/>
              <a:t>후보 영상의 번호판 반별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46357" y="3837760"/>
            <a:ext cx="1265235" cy="383328"/>
          </a:xfrm>
          <a:prstGeom prst="wedgeRoundRectCallout">
            <a:avLst>
              <a:gd name="adj1" fmla="val 70087"/>
              <a:gd name="adj2" fmla="val 5382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학습하여 저장된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xml 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파일 로드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5496" y="5085184"/>
            <a:ext cx="1045649" cy="421661"/>
          </a:xfrm>
          <a:prstGeom prst="wedgeRoundRectCallout">
            <a:avLst>
              <a:gd name="adj1" fmla="val 130825"/>
              <a:gd name="adj2" fmla="val -10231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분류 결과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행렬로 반환</a:t>
            </a: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4288637" y="5383603"/>
            <a:ext cx="1684029" cy="421661"/>
          </a:xfrm>
          <a:prstGeom prst="wedgeRoundRectCallout">
            <a:avLst>
              <a:gd name="adj1" fmla="val -75465"/>
              <a:gd name="adj2" fmla="val 3520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results 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행렬에서 번호판으로 분류된 인덱스 </a:t>
            </a:r>
          </a:p>
        </p:txBody>
      </p:sp>
    </p:spTree>
    <p:extLst>
      <p:ext uri="{BB962C8B-B14F-4D97-AF65-F5344CB8AC3E}">
        <p14:creationId xmlns:p14="http://schemas.microsoft.com/office/powerpoint/2010/main" val="1667988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12.2.6 </a:t>
            </a:r>
            <a:r>
              <a:rPr lang="ko-KR" altLang="en-US" dirty="0"/>
              <a:t>후보 영상의 번호판 반별 </a:t>
            </a:r>
            <a:r>
              <a:rPr lang="en-US" altLang="ko-KR" dirty="0"/>
              <a:t>– </a:t>
            </a:r>
            <a:r>
              <a:rPr lang="ko-KR" altLang="en-US" dirty="0"/>
              <a:t>최종 완성 프로그램</a:t>
            </a:r>
          </a:p>
        </p:txBody>
      </p:sp>
      <p:pic>
        <p:nvPicPr>
          <p:cNvPr id="10" name="내용 개체 틀 9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2980"/>
          <a:stretch/>
        </p:blipFill>
        <p:spPr>
          <a:xfrm>
            <a:off x="1478820" y="980728"/>
            <a:ext cx="6987796" cy="3215830"/>
          </a:xfrm>
          <a:prstGeom prst="rect">
            <a:avLst/>
          </a:prstGeom>
        </p:spPr>
      </p:pic>
      <p:sp>
        <p:nvSpPr>
          <p:cNvPr id="7" name="모서리가 둥근 사각형 설명선 6"/>
          <p:cNvSpPr/>
          <p:nvPr/>
        </p:nvSpPr>
        <p:spPr>
          <a:xfrm>
            <a:off x="3050365" y="3198543"/>
            <a:ext cx="3609867" cy="348480"/>
          </a:xfrm>
          <a:prstGeom prst="wedgeRoundRectCallout">
            <a:avLst>
              <a:gd name="adj1" fmla="val -61617"/>
              <a:gd name="adj2" fmla="val -11300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SVM </a:t>
            </a:r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</a:rPr>
              <a:t>학습 관련 함수</a:t>
            </a:r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(</a:t>
            </a:r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</a:rPr>
              <a:t>객체 생성</a:t>
            </a:r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</a:rPr>
              <a:t>학습데이터 읽기</a:t>
            </a:r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</a:rPr>
              <a:t>분류 수행</a:t>
            </a:r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)</a:t>
            </a:r>
            <a:endParaRPr lang="ko-KR" altLang="en-US" sz="15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5023824" y="3846615"/>
            <a:ext cx="1852432" cy="446481"/>
          </a:xfrm>
          <a:prstGeom prst="wedgeRoundRectCallout">
            <a:avLst>
              <a:gd name="adj1" fmla="val -77023"/>
              <a:gd name="adj2" fmla="val -16073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번호판으로 분류된 영상 없으면 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미검출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출력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73361" y="2715118"/>
            <a:ext cx="1618319" cy="463827"/>
          </a:xfrm>
          <a:prstGeom prst="wedgeRoundRectCallout">
            <a:avLst>
              <a:gd name="adj1" fmla="val 91043"/>
              <a:gd name="adj2" fmla="val -3620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후보영상 번호로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후보영역 사각형 그림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5724128" y="648327"/>
            <a:ext cx="2345922" cy="463827"/>
          </a:xfrm>
          <a:prstGeom prst="wedgeRoundRectCallout">
            <a:avLst>
              <a:gd name="adj1" fmla="val -41929"/>
              <a:gd name="adj2" fmla="val 9638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후보영상 번호로 후보영상들에서  가져와 윈도우에 표시</a:t>
            </a:r>
          </a:p>
        </p:txBody>
      </p:sp>
    </p:spTree>
    <p:extLst>
      <p:ext uri="{BB962C8B-B14F-4D97-AF65-F5344CB8AC3E}">
        <p14:creationId xmlns:p14="http://schemas.microsoft.com/office/powerpoint/2010/main" val="165520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1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852936"/>
            <a:ext cx="4800600" cy="36576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071565"/>
            <a:ext cx="7399586" cy="163735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12.2.6 </a:t>
            </a:r>
            <a:r>
              <a:rPr lang="ko-KR" altLang="en-US" dirty="0"/>
              <a:t>후보 영상의 번호판 반별 </a:t>
            </a:r>
            <a:r>
              <a:rPr lang="en-US" altLang="ko-KR" dirty="0"/>
              <a:t>– </a:t>
            </a:r>
            <a:r>
              <a:rPr lang="ko-KR" altLang="en-US" dirty="0"/>
              <a:t>최종 완성 프로그램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449945" y="5837023"/>
            <a:ext cx="1045649" cy="463827"/>
          </a:xfrm>
          <a:prstGeom prst="wedgeRoundRectCallout">
            <a:avLst>
              <a:gd name="adj1" fmla="val -239048"/>
              <a:gd name="adj2" fmla="val -5415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후보영상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중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번호판 판별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5436096" y="4653136"/>
            <a:ext cx="1530935" cy="463827"/>
          </a:xfrm>
          <a:prstGeom prst="wedgeRoundRectCallout">
            <a:avLst>
              <a:gd name="adj1" fmla="val -81127"/>
              <a:gd name="adj2" fmla="val 2037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후보영상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중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번호판  아님 판별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641" y="2916171"/>
            <a:ext cx="2419350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83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12.3 k-NN</a:t>
            </a:r>
            <a:r>
              <a:rPr lang="ko-KR" altLang="en-US" dirty="0"/>
              <a:t>을 이용한 차량 번호 인식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0993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12.3.1 </a:t>
            </a:r>
            <a:r>
              <a:rPr lang="ko-KR" altLang="en-US" dirty="0"/>
              <a:t>번호판 문자 인식 프로그램 전체 처리 과정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차량 번호판의 숫자와 문자 인식</a:t>
            </a:r>
            <a:endParaRPr lang="en-US" altLang="ko-KR" dirty="0"/>
          </a:p>
          <a:p>
            <a:pPr lvl="1"/>
            <a:r>
              <a:rPr lang="ko-KR" altLang="en-US" dirty="0"/>
              <a:t>숫자</a:t>
            </a:r>
            <a:r>
              <a:rPr lang="en-US" altLang="ko-KR" dirty="0"/>
              <a:t>(</a:t>
            </a:r>
            <a:r>
              <a:rPr lang="ko-KR" altLang="en-US" dirty="0"/>
              <a:t>문자</a:t>
            </a:r>
            <a:r>
              <a:rPr lang="en-US" altLang="ko-KR" dirty="0"/>
              <a:t>) </a:t>
            </a:r>
            <a:r>
              <a:rPr lang="ko-KR" altLang="en-US" dirty="0"/>
              <a:t>학습 모듈과 숫자</a:t>
            </a:r>
            <a:r>
              <a:rPr lang="en-US" altLang="ko-KR" dirty="0"/>
              <a:t>(</a:t>
            </a:r>
            <a:r>
              <a:rPr lang="ko-KR" altLang="en-US" dirty="0"/>
              <a:t>문자</a:t>
            </a:r>
            <a:r>
              <a:rPr lang="en-US" altLang="ko-KR" dirty="0"/>
              <a:t>) </a:t>
            </a:r>
            <a:r>
              <a:rPr lang="ko-KR" altLang="en-US" dirty="0"/>
              <a:t>인식 모듈로 구성</a:t>
            </a:r>
          </a:p>
        </p:txBody>
      </p:sp>
      <p:pic>
        <p:nvPicPr>
          <p:cNvPr id="5121" name="_x215112480" descr="EMB00002f4c3bc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556792"/>
            <a:ext cx="5832648" cy="471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22121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604662" y="2093033"/>
            <a:ext cx="7643037" cy="4606986"/>
            <a:chOff x="595312" y="2014537"/>
            <a:chExt cx="7953375" cy="4967831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5312" y="2014537"/>
              <a:ext cx="7953375" cy="2828925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165" y="4486818"/>
              <a:ext cx="7915275" cy="2495550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12.3.2 </a:t>
            </a:r>
            <a:r>
              <a:rPr lang="ko-KR" altLang="en-US"/>
              <a:t>숫자 및 문자 영상의 학습</a:t>
            </a:r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숫자 및 문자 인식에 </a:t>
            </a:r>
            <a:r>
              <a:rPr lang="en-US" altLang="ko-KR" dirty="0"/>
              <a:t>k-NN </a:t>
            </a:r>
            <a:r>
              <a:rPr lang="ko-KR" altLang="en-US" dirty="0"/>
              <a:t>알고리즘 사용</a:t>
            </a:r>
            <a:endParaRPr lang="en-US" altLang="ko-KR" dirty="0"/>
          </a:p>
          <a:p>
            <a:pPr lvl="1"/>
            <a:r>
              <a:rPr lang="ko-KR" altLang="en-US" dirty="0"/>
              <a:t>예제</a:t>
            </a:r>
            <a:r>
              <a:rPr lang="en-US" altLang="ko-KR" dirty="0"/>
              <a:t>_10.3.4</a:t>
            </a:r>
            <a:r>
              <a:rPr lang="ko-KR" altLang="en-US" dirty="0"/>
              <a:t>에서 </a:t>
            </a:r>
            <a:r>
              <a:rPr lang="en-US" altLang="ko-KR" dirty="0"/>
              <a:t>KNN_number.py</a:t>
            </a:r>
            <a:r>
              <a:rPr lang="ko-KR" altLang="en-US" dirty="0"/>
              <a:t> 소스</a:t>
            </a:r>
            <a:endParaRPr lang="en-US" altLang="ko-KR" dirty="0"/>
          </a:p>
          <a:p>
            <a:pPr lvl="2"/>
            <a:r>
              <a:rPr lang="ko-KR" altLang="en-US" dirty="0" err="1"/>
              <a:t>학습데이터</a:t>
            </a:r>
            <a:r>
              <a:rPr lang="ko-KR" altLang="en-US" dirty="0"/>
              <a:t> 로드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 err="1">
                <a:sym typeface="Wingdings" panose="05000000000000000000" pitchFamily="2" charset="2"/>
              </a:rPr>
              <a:t>knn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객체 생성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/>
              <a:t> 학습 수행 </a:t>
            </a:r>
            <a:r>
              <a:rPr lang="en-US" altLang="ko-KR" dirty="0"/>
              <a:t>:: </a:t>
            </a:r>
            <a:r>
              <a:rPr lang="ko-KR" altLang="en-US" dirty="0"/>
              <a:t>이 소스를 </a:t>
            </a:r>
            <a:r>
              <a:rPr lang="en-US" altLang="ko-KR" dirty="0" err="1"/>
              <a:t>kNN_train</a:t>
            </a:r>
            <a:r>
              <a:rPr lang="en-US" altLang="ko-KR" dirty="0"/>
              <a:t>() </a:t>
            </a:r>
            <a:r>
              <a:rPr lang="ko-KR" altLang="en-US" dirty="0"/>
              <a:t>함수로 변경</a:t>
            </a:r>
            <a:endParaRPr lang="en-US" altLang="ko-KR" dirty="0"/>
          </a:p>
          <a:p>
            <a:pPr lvl="2"/>
            <a:r>
              <a:rPr lang="ko-KR" altLang="en-US" dirty="0"/>
              <a:t>헤더 파일 </a:t>
            </a:r>
            <a:r>
              <a:rPr lang="en-US" altLang="ko-KR" dirty="0"/>
              <a:t>‘header/plate_classify.py’</a:t>
            </a:r>
            <a:r>
              <a:rPr lang="ko-KR" altLang="en-US" dirty="0"/>
              <a:t>에 저장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4211960" y="3068960"/>
            <a:ext cx="1150214" cy="463827"/>
          </a:xfrm>
          <a:prstGeom prst="wedgeRoundRectCallout">
            <a:avLst>
              <a:gd name="adj1" fmla="val -91369"/>
              <a:gd name="adj2" fmla="val -71801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학습 데이터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전체 영상 파일 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3419872" y="1916864"/>
            <a:ext cx="1045649" cy="288000"/>
          </a:xfrm>
          <a:prstGeom prst="wedgeRoundRectCallout">
            <a:avLst>
              <a:gd name="adj1" fmla="val -87871"/>
              <a:gd name="adj2" fmla="val 8607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선출 이웃 수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5496" y="3613245"/>
            <a:ext cx="864173" cy="463827"/>
          </a:xfrm>
          <a:prstGeom prst="wedgeRoundRectCallout">
            <a:avLst>
              <a:gd name="adj1" fmla="val 73975"/>
              <a:gd name="adj2" fmla="val 10000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학습 영상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이진화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3873489" y="5733288"/>
            <a:ext cx="1427931" cy="288000"/>
          </a:xfrm>
          <a:prstGeom prst="wedgeRoundRectCallout">
            <a:avLst>
              <a:gd name="adj1" fmla="val -43011"/>
              <a:gd name="adj2" fmla="val 7206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</a:rPr>
              <a:t>1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</a:rPr>
              <a:t>행이 하나의 샘플</a:t>
            </a:r>
          </a:p>
        </p:txBody>
      </p:sp>
    </p:spTree>
    <p:extLst>
      <p:ext uri="{BB962C8B-B14F-4D97-AF65-F5344CB8AC3E}">
        <p14:creationId xmlns:p14="http://schemas.microsoft.com/office/powerpoint/2010/main" val="4213154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1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12.3.2 </a:t>
            </a:r>
            <a:r>
              <a:rPr lang="ko-KR" altLang="en-US"/>
              <a:t>숫자 및 문자 영상의 학습</a:t>
            </a:r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숫자 학습</a:t>
            </a:r>
            <a:r>
              <a:rPr lang="en-US" altLang="ko-KR" dirty="0"/>
              <a:t> </a:t>
            </a:r>
            <a:r>
              <a:rPr lang="ko-KR" altLang="en-US" dirty="0"/>
              <a:t>영상 </a:t>
            </a:r>
            <a:endParaRPr lang="en-US" altLang="ko-KR" dirty="0"/>
          </a:p>
          <a:p>
            <a:pPr lvl="1"/>
            <a:r>
              <a:rPr lang="en-US" altLang="ko-KR" dirty="0"/>
              <a:t>10.3.4</a:t>
            </a:r>
            <a:r>
              <a:rPr lang="ko-KR" altLang="en-US" dirty="0"/>
              <a:t>절 예시파일 그대로 사용</a:t>
            </a:r>
            <a:endParaRPr lang="en-US" altLang="ko-KR" dirty="0"/>
          </a:p>
          <a:p>
            <a:pPr lvl="2"/>
            <a:r>
              <a:rPr lang="en-US" altLang="ko-KR" dirty="0"/>
              <a:t>‘train_numbers.png’</a:t>
            </a:r>
          </a:p>
          <a:p>
            <a:r>
              <a:rPr lang="ko-KR" altLang="en-US" dirty="0"/>
              <a:t>문자 학습 영상 구성</a:t>
            </a:r>
            <a:endParaRPr lang="en-US" altLang="ko-KR" dirty="0"/>
          </a:p>
          <a:p>
            <a:pPr lvl="1"/>
            <a:r>
              <a:rPr lang="ko-KR" altLang="en-US" dirty="0"/>
              <a:t>아래한글 파일로 작성</a:t>
            </a:r>
            <a:endParaRPr lang="en-US" altLang="ko-KR" dirty="0"/>
          </a:p>
          <a:p>
            <a:pPr lvl="2"/>
            <a:r>
              <a:rPr lang="en-US" altLang="ko-KR" dirty="0"/>
              <a:t>‘images/</a:t>
            </a:r>
            <a:r>
              <a:rPr lang="en-US" altLang="ko-KR" dirty="0" err="1"/>
              <a:t>text.hwp</a:t>
            </a:r>
            <a:r>
              <a:rPr lang="en-US" altLang="ko-KR" dirty="0"/>
              <a:t>’</a:t>
            </a:r>
          </a:p>
          <a:p>
            <a:pPr lvl="1"/>
            <a:r>
              <a:rPr lang="ko-KR" altLang="en-US" dirty="0"/>
              <a:t>영상</a:t>
            </a:r>
            <a:r>
              <a:rPr lang="en-US" altLang="ko-KR" dirty="0"/>
              <a:t> </a:t>
            </a:r>
            <a:r>
              <a:rPr lang="ko-KR" altLang="en-US" dirty="0"/>
              <a:t>파일</a:t>
            </a:r>
            <a:endParaRPr lang="en-US" altLang="ko-KR" dirty="0"/>
          </a:p>
          <a:p>
            <a:pPr lvl="2"/>
            <a:r>
              <a:rPr lang="en-US" altLang="ko-KR" dirty="0"/>
              <a:t>train_texts.png</a:t>
            </a:r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문자학습</a:t>
            </a:r>
            <a:endParaRPr lang="en-US" altLang="ko-KR" dirty="0"/>
          </a:p>
          <a:p>
            <a:pPr lvl="2"/>
            <a:r>
              <a:rPr lang="fr-FR" altLang="ko-KR" dirty="0"/>
              <a:t>kNN_train("../image/trainimage/train_numbers.png", K1, 10, 20);</a:t>
            </a:r>
          </a:p>
          <a:p>
            <a:pPr lvl="1"/>
            <a:r>
              <a:rPr lang="ko-KR" altLang="en-US" dirty="0"/>
              <a:t>숫자 학습</a:t>
            </a:r>
            <a:endParaRPr lang="fr-FR" altLang="ko-KR" dirty="0"/>
          </a:p>
          <a:p>
            <a:pPr lvl="2"/>
            <a:r>
              <a:rPr lang="fr-FR" altLang="ko-KR" dirty="0"/>
              <a:t>kNN_train("../image/trainimage/</a:t>
            </a:r>
            <a:r>
              <a:rPr lang="en-US" altLang="ko-KR" dirty="0"/>
              <a:t>train_texts.png </a:t>
            </a:r>
            <a:r>
              <a:rPr lang="fr-FR" altLang="ko-KR" dirty="0"/>
              <a:t>", K2, 25, 20);</a:t>
            </a:r>
            <a:endParaRPr lang="en-US" altLang="ko-KR" dirty="0"/>
          </a:p>
        </p:txBody>
      </p:sp>
      <p:pic>
        <p:nvPicPr>
          <p:cNvPr id="6145" name="_x215112048" descr="EMB00002f4c3bc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2240" y="484802"/>
            <a:ext cx="3236666" cy="6246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2139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12.3.2 </a:t>
            </a:r>
            <a:r>
              <a:rPr lang="ko-KR" altLang="en-US" dirty="0"/>
              <a:t>번호판 영상 전처리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전처리 과정</a:t>
            </a:r>
            <a:endParaRPr lang="en-US" altLang="ko-KR" dirty="0"/>
          </a:p>
          <a:p>
            <a:pPr lvl="1"/>
            <a:r>
              <a:rPr lang="ko-KR" altLang="en-US" dirty="0"/>
              <a:t>번호판 영상의 크기 </a:t>
            </a:r>
            <a:r>
              <a:rPr lang="en-US" altLang="ko-KR" dirty="0"/>
              <a:t>180×35</a:t>
            </a:r>
            <a:r>
              <a:rPr lang="ko-KR" altLang="en-US" dirty="0"/>
              <a:t>로 변경한 후에 이진화 수행</a:t>
            </a:r>
            <a:endParaRPr lang="en-US" altLang="ko-KR" dirty="0"/>
          </a:p>
          <a:p>
            <a:pPr lvl="1"/>
            <a:r>
              <a:rPr lang="ko-KR" altLang="en-US" dirty="0"/>
              <a:t>모서리 부분</a:t>
            </a:r>
            <a:r>
              <a:rPr lang="en-US" altLang="ko-KR" dirty="0"/>
              <a:t>(</a:t>
            </a:r>
            <a:r>
              <a:rPr lang="ko-KR" altLang="en-US" dirty="0"/>
              <a:t>좌우로 </a:t>
            </a:r>
            <a:r>
              <a:rPr lang="en-US" altLang="ko-KR" dirty="0"/>
              <a:t>6</a:t>
            </a:r>
            <a:r>
              <a:rPr lang="ko-KR" altLang="en-US" dirty="0"/>
              <a:t>픽셀 </a:t>
            </a:r>
            <a:r>
              <a:rPr lang="en-US" altLang="ko-KR" dirty="0"/>
              <a:t>, </a:t>
            </a:r>
            <a:r>
              <a:rPr lang="ko-KR" altLang="en-US" dirty="0"/>
              <a:t>상하 </a:t>
            </a:r>
            <a:r>
              <a:rPr lang="en-US" altLang="ko-KR" dirty="0"/>
              <a:t>3</a:t>
            </a:r>
            <a:r>
              <a:rPr lang="ko-KR" altLang="en-US" dirty="0"/>
              <a:t>픽셀</a:t>
            </a:r>
            <a:r>
              <a:rPr lang="en-US" altLang="ko-KR" dirty="0"/>
              <a:t>)</a:t>
            </a:r>
            <a:r>
              <a:rPr lang="ko-KR" altLang="en-US" dirty="0"/>
              <a:t> 제거 </a:t>
            </a:r>
            <a:endParaRPr lang="en-US" altLang="ko-KR" dirty="0"/>
          </a:p>
          <a:p>
            <a:pPr lvl="2"/>
            <a:r>
              <a:rPr lang="ko-KR" altLang="en-US" dirty="0"/>
              <a:t>상하좌우 모서리 부분에서 잡음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8369" name="_x211347376" descr="EMB00003854473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222" y="2476531"/>
            <a:ext cx="5615208" cy="255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01942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268760"/>
            <a:ext cx="7135091" cy="2658341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12.3.2 </a:t>
            </a:r>
            <a:r>
              <a:rPr lang="ko-KR" altLang="en-US" dirty="0"/>
              <a:t>번호판 영상 전처리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전처리 수행 함수 구현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3275856" y="4216527"/>
            <a:ext cx="1530935" cy="288000"/>
          </a:xfrm>
          <a:prstGeom prst="wedgeRoundRectCallout">
            <a:avLst>
              <a:gd name="adj1" fmla="val -90418"/>
              <a:gd name="adj2" fmla="val -20229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</a:rPr>
              <a:t>모서리 제거 사각형</a:t>
            </a:r>
            <a:endParaRPr lang="ko-KR" alt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118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12.3.3 </a:t>
            </a:r>
            <a:r>
              <a:rPr lang="ko-KR" altLang="en-US" dirty="0"/>
              <a:t>숫자 및 문자 객체 검색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숫자와 문자 객체 찾기 함수 </a:t>
            </a:r>
            <a:r>
              <a:rPr lang="en-US" altLang="ko-KR" dirty="0" err="1"/>
              <a:t>find_objects</a:t>
            </a:r>
            <a:r>
              <a:rPr lang="en-US" altLang="ko-KR" dirty="0"/>
              <a:t>() </a:t>
            </a:r>
            <a:r>
              <a:rPr lang="ko-KR" altLang="en-US" dirty="0"/>
              <a:t>로 구현</a:t>
            </a:r>
            <a:endParaRPr lang="en-US" altLang="ko-KR" dirty="0"/>
          </a:p>
          <a:p>
            <a:pPr lvl="1"/>
            <a:r>
              <a:rPr lang="en-US" altLang="ko-KR" dirty="0"/>
              <a:t>cv::</a:t>
            </a:r>
            <a:r>
              <a:rPr lang="en-US" altLang="ko-KR" dirty="0" err="1"/>
              <a:t>findContours</a:t>
            </a:r>
            <a:r>
              <a:rPr lang="en-US" altLang="ko-KR" dirty="0"/>
              <a:t>() </a:t>
            </a:r>
            <a:r>
              <a:rPr lang="ko-KR" altLang="en-US" dirty="0"/>
              <a:t>함수로 객체 외곽선 검출</a:t>
            </a:r>
            <a:endParaRPr lang="en-US" altLang="ko-KR" dirty="0"/>
          </a:p>
          <a:p>
            <a:pPr lvl="1"/>
            <a:r>
              <a:rPr lang="ko-KR" altLang="en-US" dirty="0"/>
              <a:t>검출 객체 넓이로 잡음 제거 </a:t>
            </a:r>
            <a:endParaRPr lang="en-US" altLang="ko-KR" dirty="0"/>
          </a:p>
          <a:p>
            <a:pPr lvl="2"/>
            <a:r>
              <a:rPr lang="en-US" altLang="ko-KR" dirty="0"/>
              <a:t>150</a:t>
            </a:r>
            <a:r>
              <a:rPr lang="ko-KR" altLang="en-US" dirty="0"/>
              <a:t>보다 작은 것은 잡음으로 처리</a:t>
            </a:r>
            <a:endParaRPr lang="en-US" altLang="ko-KR" dirty="0"/>
          </a:p>
          <a:p>
            <a:pPr lvl="1"/>
            <a:r>
              <a:rPr lang="ko-KR" altLang="en-US" dirty="0"/>
              <a:t>검출 객체 </a:t>
            </a:r>
            <a:r>
              <a:rPr lang="ko-KR" altLang="en-US" dirty="0" err="1"/>
              <a:t>종횡비로</a:t>
            </a:r>
            <a:r>
              <a:rPr lang="ko-KR" altLang="en-US" dirty="0"/>
              <a:t> 잡음제거 </a:t>
            </a:r>
            <a:endParaRPr lang="en-US" altLang="ko-KR" dirty="0"/>
          </a:p>
          <a:p>
            <a:pPr lvl="2"/>
            <a:r>
              <a:rPr lang="ko-KR" altLang="en-US" dirty="0"/>
              <a:t>가로로 긴 객체는 숫자</a:t>
            </a:r>
            <a:r>
              <a:rPr lang="en-US" altLang="ko-KR" dirty="0"/>
              <a:t>, </a:t>
            </a:r>
            <a:r>
              <a:rPr lang="ko-KR" altLang="en-US" dirty="0"/>
              <a:t>문자 아님 </a:t>
            </a:r>
            <a:endParaRPr lang="en-US" altLang="ko-KR" dirty="0"/>
          </a:p>
          <a:p>
            <a:pPr lvl="1"/>
            <a:r>
              <a:rPr lang="ko-KR" altLang="en-US" dirty="0"/>
              <a:t>번호판은 숫자와 문자 공존</a:t>
            </a:r>
            <a:endParaRPr lang="en-US" altLang="ko-KR" dirty="0"/>
          </a:p>
          <a:p>
            <a:pPr lvl="2"/>
            <a:r>
              <a:rPr lang="ko-KR" altLang="en-US" dirty="0"/>
              <a:t>번호판 영상의 크기가 일정하기 때문에 문자영역 위치 확인 가능</a:t>
            </a:r>
            <a:endParaRPr lang="en-US" altLang="ko-KR" dirty="0"/>
          </a:p>
          <a:p>
            <a:pPr lvl="3"/>
            <a:r>
              <a:rPr lang="en-US" altLang="ko-KR" dirty="0"/>
              <a:t>45~80</a:t>
            </a:r>
            <a:r>
              <a:rPr lang="ko-KR" altLang="en-US" dirty="0"/>
              <a:t>픽셀 범위 객체는 문자로 인지 </a:t>
            </a:r>
            <a:endParaRPr lang="en-US" altLang="ko-KR" dirty="0"/>
          </a:p>
          <a:p>
            <a:pPr lvl="2"/>
            <a:r>
              <a:rPr lang="ko-KR" altLang="en-US" dirty="0"/>
              <a:t>문자객체 여러 부분으로 분리되어 검출 가능 </a:t>
            </a:r>
            <a:endParaRPr lang="en-US" altLang="ko-KR" dirty="0"/>
          </a:p>
          <a:p>
            <a:pPr lvl="3"/>
            <a:r>
              <a:rPr lang="ko-KR" altLang="en-US" dirty="0"/>
              <a:t>문자객체 영역들을 논리합으로 누적하여 하나의 영역으로 만듦</a:t>
            </a:r>
            <a:endParaRPr lang="en-US" altLang="ko-KR" dirty="0"/>
          </a:p>
          <a:p>
            <a:pPr lvl="3"/>
            <a:r>
              <a:rPr lang="ko-KR" altLang="en-US" dirty="0"/>
              <a:t>문자객체 잡음은 넒이 </a:t>
            </a:r>
            <a:r>
              <a:rPr lang="en-US" altLang="ko-KR" dirty="0"/>
              <a:t>60 </a:t>
            </a:r>
            <a:r>
              <a:rPr lang="ko-KR" altLang="en-US" dirty="0"/>
              <a:t>미만</a:t>
            </a:r>
          </a:p>
        </p:txBody>
      </p:sp>
      <p:pic>
        <p:nvPicPr>
          <p:cNvPr id="61443" name="_x345441216" descr="EMB00003854473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4437112"/>
            <a:ext cx="4098837" cy="1900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2912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12.1.1 </a:t>
            </a:r>
            <a:r>
              <a:rPr lang="ko-KR" altLang="en-US" dirty="0"/>
              <a:t>동전 영상 </a:t>
            </a:r>
            <a:r>
              <a:rPr lang="ko-KR" altLang="en-US" dirty="0" err="1"/>
              <a:t>캡쳐</a:t>
            </a:r>
            <a:r>
              <a:rPr lang="ko-KR" altLang="en-US" dirty="0"/>
              <a:t> 및 전처리</a:t>
            </a:r>
            <a:endParaRPr lang="en-US" altLang="ko-KR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동전 </a:t>
            </a:r>
            <a:r>
              <a:rPr lang="ko-KR" altLang="en-US" dirty="0" err="1"/>
              <a:t>캡처</a:t>
            </a:r>
            <a:r>
              <a:rPr lang="ko-KR" altLang="en-US" dirty="0"/>
              <a:t> 시스템의 구성</a:t>
            </a:r>
            <a:endParaRPr lang="en-US" altLang="ko-KR" dirty="0"/>
          </a:p>
          <a:p>
            <a:pPr lvl="1"/>
            <a:r>
              <a:rPr lang="ko-KR" altLang="en-US" dirty="0"/>
              <a:t>동전을 놓는 받침대</a:t>
            </a:r>
            <a:endParaRPr lang="en-US" altLang="ko-KR" dirty="0"/>
          </a:p>
          <a:p>
            <a:pPr lvl="1"/>
            <a:r>
              <a:rPr lang="en-US" altLang="ko-KR" dirty="0"/>
              <a:t>USB </a:t>
            </a:r>
            <a:r>
              <a:rPr lang="ko-KR" altLang="en-US" dirty="0"/>
              <a:t>카메라 </a:t>
            </a:r>
            <a:endParaRPr lang="en-US" altLang="ko-KR" dirty="0"/>
          </a:p>
          <a:p>
            <a:pPr lvl="1"/>
            <a:r>
              <a:rPr lang="ko-KR" altLang="en-US" dirty="0"/>
              <a:t>카메라 고정하는 스탠드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캡처된</a:t>
            </a:r>
            <a:r>
              <a:rPr lang="ko-KR" altLang="en-US" dirty="0"/>
              <a:t> 동전 영상 파일로 제공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"/>
          <a:stretch/>
        </p:blipFill>
        <p:spPr bwMode="auto">
          <a:xfrm>
            <a:off x="4399527" y="908720"/>
            <a:ext cx="3855221" cy="30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교재소스\교재예제\12장_예제\12장_1절\image\9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37" b="2778"/>
          <a:stretch/>
        </p:blipFill>
        <p:spPr bwMode="auto">
          <a:xfrm>
            <a:off x="792500" y="2967226"/>
            <a:ext cx="3132847" cy="2564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4394673" y="4712483"/>
            <a:ext cx="34882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동전 영상 파일 폴더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교재예제</a:t>
            </a:r>
            <a:r>
              <a:rPr lang="en-US" altLang="ko-KR" dirty="0"/>
              <a:t>/chap12/image/coin/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2624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717927" y="980728"/>
            <a:ext cx="7670497" cy="4803430"/>
            <a:chOff x="581025" y="1366837"/>
            <a:chExt cx="7981950" cy="5048454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1025" y="1366837"/>
              <a:ext cx="7981950" cy="4124325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1165" y="5386591"/>
              <a:ext cx="7972425" cy="1028700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12.3.3 </a:t>
            </a:r>
            <a:r>
              <a:rPr lang="ko-KR" altLang="en-US" dirty="0"/>
              <a:t>숫자 및 문자 객체 검색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34672" y="1988840"/>
            <a:ext cx="1265235" cy="288000"/>
          </a:xfrm>
          <a:prstGeom prst="wedgeRoundRectCallout">
            <a:avLst>
              <a:gd name="adj1" fmla="val 90963"/>
              <a:gd name="adj2" fmla="val -9039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객체 외곽선 검출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7020272" y="2055492"/>
            <a:ext cx="1530935" cy="288000"/>
          </a:xfrm>
          <a:prstGeom prst="wedgeRoundRectCallout">
            <a:avLst>
              <a:gd name="adj1" fmla="val -3834"/>
              <a:gd name="adj2" fmla="val 22530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문자 객체 잡음 기준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7477545" y="3599338"/>
            <a:ext cx="1530935" cy="288000"/>
          </a:xfrm>
          <a:prstGeom prst="wedgeRoundRectCallout">
            <a:avLst>
              <a:gd name="adj1" fmla="val -22353"/>
              <a:gd name="adj2" fmla="val -11252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숫자 객체 </a:t>
            </a:r>
            <a:r>
              <a:rPr lang="ko-KR" altLang="en-US" sz="1200">
                <a:solidFill>
                  <a:schemeClr val="accent4">
                    <a:lumMod val="50000"/>
                  </a:schemeClr>
                </a:solidFill>
              </a:rPr>
              <a:t>잡음 기준</a:t>
            </a:r>
            <a:endParaRPr lang="ko-KR" alt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818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12.3.4 </a:t>
            </a:r>
            <a:r>
              <a:rPr lang="ko-KR" altLang="en-US" dirty="0"/>
              <a:t>검출 객체 영상의 숫자 및 문자 인식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숫자와 문자 사각형들 벡터</a:t>
            </a:r>
            <a:r>
              <a:rPr lang="en-US" altLang="ko-KR" dirty="0"/>
              <a:t>(</a:t>
            </a:r>
            <a:r>
              <a:rPr lang="en-US" altLang="ko-KR" dirty="0" err="1"/>
              <a:t>obejct_rects</a:t>
            </a:r>
            <a:r>
              <a:rPr lang="en-US" altLang="ko-KR" dirty="0"/>
              <a:t>)</a:t>
            </a:r>
            <a:r>
              <a:rPr lang="ko-KR" altLang="en-US" dirty="0"/>
              <a:t>에 저장</a:t>
            </a:r>
            <a:endParaRPr lang="en-US" altLang="ko-KR" dirty="0"/>
          </a:p>
          <a:p>
            <a:pPr lvl="1"/>
            <a:r>
              <a:rPr lang="en-US" altLang="ko-KR" dirty="0"/>
              <a:t>cv2.findContours() </a:t>
            </a:r>
            <a:r>
              <a:rPr lang="ko-KR" altLang="en-US" dirty="0"/>
              <a:t>함수로 객체 외각선 </a:t>
            </a:r>
            <a:r>
              <a:rPr lang="ko-KR" altLang="en-US" dirty="0" err="1"/>
              <a:t>검출시</a:t>
            </a:r>
            <a:endParaRPr lang="en-US" altLang="ko-KR" dirty="0"/>
          </a:p>
          <a:p>
            <a:pPr lvl="2"/>
            <a:r>
              <a:rPr lang="ko-KR" altLang="en-US" dirty="0"/>
              <a:t>검출 사각형들 위치 정렬되어 있지 않음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각 사각형이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/>
              <a:t>몇 번째 숫자</a:t>
            </a:r>
            <a:r>
              <a:rPr lang="en-US" altLang="ko-KR" dirty="0"/>
              <a:t>/</a:t>
            </a:r>
            <a:r>
              <a:rPr lang="ko-KR" altLang="en-US" dirty="0"/>
              <a:t>문자 인지 확인 불가 </a:t>
            </a:r>
            <a:endParaRPr lang="en-US" altLang="ko-KR" dirty="0"/>
          </a:p>
          <a:p>
            <a:pPr lvl="1"/>
            <a:r>
              <a:rPr lang="ko-KR" altLang="en-US" dirty="0"/>
              <a:t>검출 객체를 </a:t>
            </a:r>
            <a:r>
              <a:rPr lang="en-US" altLang="ko-KR" dirty="0"/>
              <a:t>x </a:t>
            </a:r>
            <a:r>
              <a:rPr lang="ko-KR" altLang="en-US" dirty="0"/>
              <a:t>좌표 순으로 정렬 필요</a:t>
            </a:r>
            <a:endParaRPr lang="en-US" altLang="ko-KR" dirty="0"/>
          </a:p>
          <a:p>
            <a:pPr lvl="2"/>
            <a:r>
              <a:rPr lang="en-US" altLang="ko-KR" dirty="0" err="1"/>
              <a:t>np.argsort</a:t>
            </a:r>
            <a:r>
              <a:rPr lang="en-US" altLang="ko-KR" dirty="0"/>
              <a:t>() </a:t>
            </a:r>
            <a:r>
              <a:rPr lang="ko-KR" altLang="en-US" dirty="0"/>
              <a:t>함수 사용하여 정렬 인덱스 사용</a:t>
            </a:r>
            <a:endParaRPr lang="en-US" altLang="ko-KR" dirty="0"/>
          </a:p>
          <a:p>
            <a:pPr lvl="2"/>
            <a:endParaRPr lang="en-US" altLang="ko-KR" dirty="0"/>
          </a:p>
          <a:p>
            <a:r>
              <a:rPr lang="ko-KR" altLang="en-US" dirty="0"/>
              <a:t>검출 객체 영상 분류하여 숫자 및 문자 인식</a:t>
            </a:r>
            <a:endParaRPr lang="en-US" altLang="ko-KR" dirty="0"/>
          </a:p>
          <a:p>
            <a:pPr lvl="1"/>
            <a:r>
              <a:rPr lang="en-US" altLang="ko-KR" dirty="0" err="1"/>
              <a:t>classify_numbers</a:t>
            </a:r>
            <a:r>
              <a:rPr lang="en-US" altLang="ko-KR" dirty="0"/>
              <a:t>() </a:t>
            </a:r>
            <a:r>
              <a:rPr lang="ko-KR" altLang="en-US" dirty="0"/>
              <a:t>함수로 구현</a:t>
            </a:r>
            <a:endParaRPr lang="en-US" altLang="ko-KR" dirty="0"/>
          </a:p>
          <a:p>
            <a:pPr lvl="2"/>
            <a:r>
              <a:rPr lang="en-US" altLang="ko-KR" dirty="0"/>
              <a:t>10</a:t>
            </a:r>
            <a:r>
              <a:rPr lang="ko-KR" altLang="en-US" dirty="0"/>
              <a:t>장 </a:t>
            </a:r>
            <a:r>
              <a:rPr lang="en-US" altLang="ko-KR" dirty="0"/>
              <a:t>3</a:t>
            </a:r>
            <a:r>
              <a:rPr lang="ko-KR" altLang="en-US" dirty="0"/>
              <a:t>절 숫자 인식 예제에서 사용한 함수 사용</a:t>
            </a:r>
            <a:endParaRPr lang="en-US" altLang="ko-KR" dirty="0"/>
          </a:p>
          <a:p>
            <a:pPr lvl="3"/>
            <a:r>
              <a:rPr lang="en-US" altLang="ko-KR" dirty="0" err="1"/>
              <a:t>find_number</a:t>
            </a:r>
            <a:r>
              <a:rPr lang="en-US" altLang="ko-KR" dirty="0"/>
              <a:t>() </a:t>
            </a:r>
            <a:r>
              <a:rPr lang="ko-KR" altLang="en-US" dirty="0"/>
              <a:t>함수 </a:t>
            </a:r>
            <a:r>
              <a:rPr lang="en-US" altLang="ko-KR" dirty="0"/>
              <a:t>– </a:t>
            </a:r>
            <a:r>
              <a:rPr lang="ko-KR" altLang="en-US" dirty="0"/>
              <a:t>숫자 객체 검출</a:t>
            </a:r>
            <a:endParaRPr lang="en-US" altLang="ko-KR" dirty="0"/>
          </a:p>
          <a:p>
            <a:pPr lvl="3"/>
            <a:r>
              <a:rPr lang="en-US" altLang="ko-KR" dirty="0" err="1"/>
              <a:t>place_middle</a:t>
            </a:r>
            <a:r>
              <a:rPr lang="en-US" altLang="ko-KR" dirty="0"/>
              <a:t>() </a:t>
            </a:r>
            <a:r>
              <a:rPr lang="ko-KR" altLang="en-US" dirty="0"/>
              <a:t>함수 </a:t>
            </a:r>
            <a:r>
              <a:rPr lang="en-US" altLang="ko-KR" dirty="0"/>
              <a:t>– </a:t>
            </a:r>
            <a:r>
              <a:rPr lang="ko-KR" altLang="en-US" dirty="0"/>
              <a:t>숫자 중앙 배치 및 </a:t>
            </a:r>
            <a:r>
              <a:rPr lang="en-US" altLang="ko-KR" dirty="0"/>
              <a:t>1</a:t>
            </a:r>
            <a:r>
              <a:rPr lang="ko-KR" altLang="en-US" dirty="0"/>
              <a:t>행 데이터 생성</a:t>
            </a:r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68134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51836" y="534699"/>
            <a:ext cx="6861421" cy="6350685"/>
            <a:chOff x="305716" y="649034"/>
            <a:chExt cx="8058150" cy="7532917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5716" y="649034"/>
              <a:ext cx="8058150" cy="1724025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3174" y="2276451"/>
              <a:ext cx="8020050" cy="5905500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12.3.4 </a:t>
            </a:r>
            <a:r>
              <a:rPr lang="ko-KR" altLang="en-US" dirty="0"/>
              <a:t>검출 객체 영상의 숫자 및 문자 인식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-36512" y="3956248"/>
            <a:ext cx="1602296" cy="463827"/>
          </a:xfrm>
          <a:prstGeom prst="wedgeRoundRectCallout">
            <a:avLst>
              <a:gd name="adj1" fmla="val 77959"/>
              <a:gd name="adj2" fmla="val -1757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6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개 객체에 대한 분류 결과를 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2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차원 행렬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652120" y="1438286"/>
            <a:ext cx="2465587" cy="510210"/>
          </a:xfrm>
          <a:prstGeom prst="wedgeRoundRectCallout">
            <a:avLst>
              <a:gd name="adj1" fmla="val -73737"/>
              <a:gd name="adj2" fmla="val 4649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문자 객체 분류 결과인 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레이블값에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대응하는 문자를 배열로 저장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93516" y="4653136"/>
            <a:ext cx="1419734" cy="348480"/>
          </a:xfrm>
          <a:prstGeom prst="wedgeRoundRectCallout">
            <a:avLst>
              <a:gd name="adj1" fmla="val 114207"/>
              <a:gd name="adj2" fmla="val -10625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</a:rPr>
              <a:t>문제 객체 분류 결과는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1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차원 행렬로 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25669" y="3005804"/>
            <a:ext cx="1377979" cy="495204"/>
          </a:xfrm>
          <a:prstGeom prst="wedgeRoundRectCallout">
            <a:avLst>
              <a:gd name="adj1" fmla="val 88662"/>
              <a:gd name="adj2" fmla="val 5908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각 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검출객체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x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좌표에 따라 순서 정함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28224" y="4705399"/>
            <a:ext cx="2331808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resp1.flatten().</a:t>
            </a:r>
            <a:r>
              <a:rPr lang="en-US" altLang="ko-KR" sz="1400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astype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ko-K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US" altLang="ko-KR" sz="14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ko-K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4860032" y="4437112"/>
            <a:ext cx="482972" cy="338231"/>
          </a:xfrm>
          <a:prstGeom prst="wedgeRoundRectCallout">
            <a:avLst>
              <a:gd name="adj1" fmla="val -111343"/>
              <a:gd name="adj2" fmla="val 59152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</a:rPr>
              <a:t>오타</a:t>
            </a:r>
            <a:endParaRPr lang="ko-KR" alt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858756" y="5211063"/>
            <a:ext cx="2017500" cy="450185"/>
          </a:xfrm>
          <a:prstGeom prst="wedgeRoundRectCallout">
            <a:avLst>
              <a:gd name="adj1" fmla="val -78634"/>
              <a:gd name="adj2" fmla="val -6611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숫자 객체를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x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좌표 순서에 맞게 정렬 후 문자로 변환</a:t>
            </a: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4499992" y="3177357"/>
            <a:ext cx="2132657" cy="288000"/>
          </a:xfrm>
          <a:prstGeom prst="wedgeRoundRectCallout">
            <a:avLst>
              <a:gd name="adj1" fmla="val -114920"/>
              <a:gd name="adj2" fmla="val 16845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x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좌표로 세번째가 문자 객체</a:t>
            </a: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4932040" y="6217861"/>
            <a:ext cx="2017500" cy="307483"/>
          </a:xfrm>
          <a:prstGeom prst="wedgeRoundRectCallout">
            <a:avLst>
              <a:gd name="adj1" fmla="val -76423"/>
              <a:gd name="adj2" fmla="val 5278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</a:rPr>
              <a:t>숫자들을 하나로 합쳐 출력</a:t>
            </a:r>
            <a:endParaRPr lang="ko-KR" alt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7507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최종 완성 프로그램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692272" y="568212"/>
            <a:ext cx="7372610" cy="6245164"/>
            <a:chOff x="467544" y="548680"/>
            <a:chExt cx="7299614" cy="6869681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7544" y="548680"/>
              <a:ext cx="7299614" cy="4658591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3"/>
            <a:srcRect t="-1" b="72730"/>
            <a:stretch/>
          </p:blipFill>
          <p:spPr>
            <a:xfrm>
              <a:off x="478695" y="5134890"/>
              <a:ext cx="7247659" cy="22834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40267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최종 완성 프로그램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29708"/>
          <a:stretch/>
        </p:blipFill>
        <p:spPr>
          <a:xfrm>
            <a:off x="1311964" y="836712"/>
            <a:ext cx="6788428" cy="5512852"/>
          </a:xfrm>
          <a:prstGeom prst="rect">
            <a:avLst/>
          </a:prstGeom>
        </p:spPr>
      </p:pic>
      <p:sp>
        <p:nvSpPr>
          <p:cNvPr id="6" name="모서리가 둥근 사각형 설명선 5"/>
          <p:cNvSpPr/>
          <p:nvPr/>
        </p:nvSpPr>
        <p:spPr>
          <a:xfrm>
            <a:off x="3707904" y="5373216"/>
            <a:ext cx="1762526" cy="383328"/>
          </a:xfrm>
          <a:prstGeom prst="wedgeRoundRectCallout">
            <a:avLst>
              <a:gd name="adj1" fmla="val -68384"/>
              <a:gd name="adj2" fmla="val -16066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번호판 영상을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원본 영상 상단에 복사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259627" y="3913890"/>
            <a:ext cx="1602296" cy="421661"/>
          </a:xfrm>
          <a:prstGeom prst="wedgeRoundRectCallout">
            <a:avLst>
              <a:gd name="adj1" fmla="val 67643"/>
              <a:gd name="adj2" fmla="val -568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검출 숫자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(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문자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</a:rPr>
              <a:t>)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영역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2"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사각형그리기</a:t>
            </a:r>
          </a:p>
        </p:txBody>
      </p:sp>
    </p:spTree>
    <p:extLst>
      <p:ext uri="{BB962C8B-B14F-4D97-AF65-F5344CB8AC3E}">
        <p14:creationId xmlns:p14="http://schemas.microsoft.com/office/powerpoint/2010/main" val="23923552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최종 완성 프로그램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 결과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2420888"/>
            <a:ext cx="5381625" cy="4133850"/>
          </a:xfrm>
          <a:prstGeom prst="rect">
            <a:avLst/>
          </a:prstGeom>
        </p:spPr>
      </p:pic>
      <p:pic>
        <p:nvPicPr>
          <p:cNvPr id="7169" name="_x215111904" descr="EMB00002f4c3bc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654" y="1124744"/>
            <a:ext cx="4763506" cy="1205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563009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단원 요약</a:t>
            </a:r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1. </a:t>
            </a:r>
            <a:r>
              <a:rPr lang="ko-KR" altLang="en-US"/>
              <a:t>동전 영상에서 전치리 과정으로 가우시안 블러링은 동전 객체 내부의 문양 등으로 인한 잡음을 제거하기 위함이고</a:t>
            </a:r>
            <a:r>
              <a:rPr lang="en-US" altLang="ko-KR"/>
              <a:t>, </a:t>
            </a:r>
            <a:r>
              <a:rPr lang="ko-KR" altLang="en-US"/>
              <a:t>이진화 수행후 모폴로지 열림 연산은 배경 부분의 잡음을 제거하기 위함이다</a:t>
            </a:r>
            <a:r>
              <a:rPr lang="en-US" altLang="ko-KR"/>
              <a:t>.</a:t>
            </a:r>
          </a:p>
          <a:p>
            <a:pPr lvl="2"/>
            <a:endParaRPr lang="en-US" altLang="ko-KR"/>
          </a:p>
          <a:p>
            <a:r>
              <a:rPr lang="en-US" altLang="ko-KR"/>
              <a:t>2. </a:t>
            </a:r>
            <a:r>
              <a:rPr lang="ko-KR" altLang="en-US"/>
              <a:t>객체의 검출에 유용한 </a:t>
            </a:r>
            <a:r>
              <a:rPr lang="en-US" altLang="ko-KR"/>
              <a:t>OpenCV </a:t>
            </a:r>
            <a:r>
              <a:rPr lang="ko-KR" altLang="en-US"/>
              <a:t>함수로 외곽선을 검출해 주는 </a:t>
            </a:r>
            <a:r>
              <a:rPr lang="en-US" altLang="ko-KR"/>
              <a:t>cv2.findContours() </a:t>
            </a:r>
            <a:r>
              <a:rPr lang="ko-KR" altLang="en-US"/>
              <a:t>함수가 있다</a:t>
            </a:r>
            <a:r>
              <a:rPr lang="en-US" altLang="ko-KR"/>
              <a:t>. OpenCV 4.x </a:t>
            </a:r>
            <a:r>
              <a:rPr lang="ko-KR" altLang="en-US"/>
              <a:t>버전에서는 </a:t>
            </a:r>
            <a:r>
              <a:rPr lang="en-US" altLang="ko-KR"/>
              <a:t>2 </a:t>
            </a:r>
            <a:r>
              <a:rPr lang="ko-KR" altLang="en-US"/>
              <a:t>원소 튜플로 반환되며</a:t>
            </a:r>
            <a:r>
              <a:rPr lang="en-US" altLang="ko-KR"/>
              <a:t>, </a:t>
            </a:r>
            <a:r>
              <a:rPr lang="ko-KR" altLang="en-US"/>
              <a:t>첫 번째 원소가 외곽선 결과이며</a:t>
            </a:r>
            <a:r>
              <a:rPr lang="en-US" altLang="ko-KR"/>
              <a:t>, </a:t>
            </a:r>
            <a:r>
              <a:rPr lang="ko-KR" altLang="en-US"/>
              <a:t>외곽선 좌표들을 원소로 갖는 리스트이다</a:t>
            </a:r>
            <a:r>
              <a:rPr lang="en-US" altLang="ko-KR"/>
              <a:t>.</a:t>
            </a:r>
          </a:p>
          <a:p>
            <a:pPr lvl="2"/>
            <a:endParaRPr lang="en-US" altLang="ko-KR"/>
          </a:p>
          <a:p>
            <a:r>
              <a:rPr lang="en-US" altLang="ko-KR"/>
              <a:t>3. </a:t>
            </a:r>
            <a:r>
              <a:rPr lang="ko-KR" altLang="en-US"/>
              <a:t>외곽선의 좌표들로 영역을 계산하 는 함수로 </a:t>
            </a:r>
            <a:r>
              <a:rPr lang="en-US" altLang="ko-KR"/>
              <a:t>c v 2 .m i n A r e a R e c t( ) </a:t>
            </a:r>
            <a:r>
              <a:rPr lang="ko-KR" altLang="en-US"/>
              <a:t>와 </a:t>
            </a:r>
            <a:r>
              <a:rPr lang="en-US" altLang="ko-KR"/>
              <a:t>c v 2 .boundingRect() </a:t>
            </a:r>
            <a:r>
              <a:rPr lang="ko-KR" altLang="en-US"/>
              <a:t>함수가 있다</a:t>
            </a:r>
            <a:r>
              <a:rPr lang="en-US" altLang="ko-KR"/>
              <a:t>. cv2.boundingRect() </a:t>
            </a:r>
            <a:r>
              <a:rPr lang="ko-KR" altLang="en-US"/>
              <a:t>함수는 좌표들을 포함하는 사각형 </a:t>
            </a:r>
            <a:r>
              <a:rPr lang="en-US" altLang="ko-KR"/>
              <a:t>(x, y, w, h)</a:t>
            </a:r>
            <a:r>
              <a:rPr lang="ko-KR" altLang="en-US"/>
              <a:t>을 반환하며</a:t>
            </a:r>
            <a:r>
              <a:rPr lang="en-US" altLang="ko-KR"/>
              <a:t>, cv2.minAreaRect() </a:t>
            </a:r>
            <a:r>
              <a:rPr lang="ko-KR" altLang="en-US"/>
              <a:t>함수는 좌표들을 포함하는 최소 영역을 </a:t>
            </a:r>
            <a:r>
              <a:rPr lang="en-US" altLang="ko-KR"/>
              <a:t>3 </a:t>
            </a:r>
            <a:r>
              <a:rPr lang="ko-KR" altLang="en-US"/>
              <a:t>원소 튜플</a:t>
            </a:r>
            <a:r>
              <a:rPr lang="en-US" altLang="ko-KR"/>
              <a:t>(</a:t>
            </a:r>
            <a:r>
              <a:rPr lang="ko-KR" altLang="en-US"/>
              <a:t>중심좌표</a:t>
            </a:r>
            <a:r>
              <a:rPr lang="en-US" altLang="ko-KR"/>
              <a:t>, </a:t>
            </a:r>
            <a:r>
              <a:rPr lang="ko-KR" altLang="en-US"/>
              <a:t>크기</a:t>
            </a:r>
            <a:r>
              <a:rPr lang="en-US" altLang="ko-KR"/>
              <a:t>, </a:t>
            </a:r>
            <a:r>
              <a:rPr lang="ko-KR" altLang="en-US"/>
              <a:t>회전각도</a:t>
            </a:r>
            <a:r>
              <a:rPr lang="en-US" altLang="ko-KR"/>
              <a:t>)</a:t>
            </a:r>
            <a:r>
              <a:rPr lang="ko-KR" altLang="en-US"/>
              <a:t>로 반환한다</a:t>
            </a:r>
            <a:r>
              <a:rPr lang="en-US" altLang="ko-KR"/>
              <a:t>.</a:t>
            </a:r>
          </a:p>
          <a:p>
            <a:pPr lvl="2"/>
            <a:endParaRPr lang="ko-KR" altLang="en-US"/>
          </a:p>
          <a:p>
            <a:r>
              <a:rPr lang="en-US" altLang="ko-KR"/>
              <a:t>4. 10</a:t>
            </a:r>
            <a:r>
              <a:rPr lang="ko-KR" altLang="en-US"/>
              <a:t>원 동전과 </a:t>
            </a:r>
            <a:r>
              <a:rPr lang="en-US" altLang="ko-KR"/>
              <a:t>50</a:t>
            </a:r>
            <a:r>
              <a:rPr lang="ko-KR" altLang="en-US"/>
              <a:t>원 이상의 동전을 구분하기 위해</a:t>
            </a:r>
            <a:r>
              <a:rPr lang="en-US" altLang="ko-KR"/>
              <a:t>, </a:t>
            </a:r>
            <a:r>
              <a:rPr lang="ko-KR" altLang="en-US"/>
              <a:t>동전의 반지름과 함께 색상 히스토그램의 유사도를 이용한다</a:t>
            </a:r>
            <a:r>
              <a:rPr lang="en-US" altLang="ko-KR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292823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단원 요약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5. SVM (Support Vector Machine)</a:t>
            </a:r>
            <a:r>
              <a:rPr lang="ko-KR" altLang="en-US" dirty="0"/>
              <a:t>은 데이터들을 분리하는 분리 경계면 중에서 각 분류 데이터들과의 거리</a:t>
            </a:r>
            <a:r>
              <a:rPr lang="en-US" altLang="ko-KR" dirty="0"/>
              <a:t>(margin)</a:t>
            </a:r>
            <a:r>
              <a:rPr lang="ko-KR" altLang="en-US" dirty="0"/>
              <a:t>가 가장 먼 분리 </a:t>
            </a:r>
            <a:r>
              <a:rPr lang="ko-KR" altLang="en-US" dirty="0" err="1"/>
              <a:t>경계면을</a:t>
            </a:r>
            <a:r>
              <a:rPr lang="ko-KR" altLang="en-US" dirty="0"/>
              <a:t> 찾아냄으로써</a:t>
            </a:r>
            <a:r>
              <a:rPr lang="en-US" altLang="ko-KR" dirty="0"/>
              <a:t>, </a:t>
            </a:r>
            <a:r>
              <a:rPr lang="ko-KR" altLang="en-US" dirty="0"/>
              <a:t>데이터를 분리하는 방법이다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6. </a:t>
            </a:r>
            <a:r>
              <a:rPr lang="ko-KR" altLang="en-US" dirty="0"/>
              <a:t>번호판 영상 검출을 위한 전처리 과정은 수직 방향 </a:t>
            </a:r>
            <a:r>
              <a:rPr lang="ko-KR" altLang="en-US" dirty="0" err="1"/>
              <a:t>소벨</a:t>
            </a:r>
            <a:r>
              <a:rPr lang="ko-KR" altLang="en-US" dirty="0"/>
              <a:t> 에지를 검출하여</a:t>
            </a:r>
            <a:r>
              <a:rPr lang="en-US" altLang="ko-KR" dirty="0"/>
              <a:t>, </a:t>
            </a:r>
            <a:r>
              <a:rPr lang="ko-KR" altLang="en-US" dirty="0" err="1"/>
              <a:t>모폴로지</a:t>
            </a:r>
            <a:r>
              <a:rPr lang="ko-KR" altLang="en-US" dirty="0"/>
              <a:t> 닫힘 연산을 수행한다</a:t>
            </a:r>
            <a:r>
              <a:rPr lang="en-US" altLang="ko-KR" dirty="0"/>
              <a:t>. </a:t>
            </a:r>
            <a:r>
              <a:rPr lang="ko-KR" altLang="en-US" dirty="0" err="1"/>
              <a:t>모폴로지</a:t>
            </a:r>
            <a:r>
              <a:rPr lang="ko-KR" altLang="en-US" dirty="0"/>
              <a:t> 연산 마스크는 번호판과 비슷한 형태를 갖게 가로로 긴 형태로 구성한다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7. </a:t>
            </a:r>
            <a:r>
              <a:rPr lang="ko-KR" altLang="en-US" dirty="0"/>
              <a:t>번호판 후보 영역의 개선은 컬러 </a:t>
            </a:r>
            <a:r>
              <a:rPr lang="ko-KR" altLang="en-US" dirty="0" err="1"/>
              <a:t>화소를</a:t>
            </a:r>
            <a:r>
              <a:rPr lang="ko-KR" altLang="en-US" dirty="0"/>
              <a:t> 사용하며</a:t>
            </a:r>
            <a:r>
              <a:rPr lang="en-US" altLang="ko-KR" dirty="0"/>
              <a:t>, cv2.floodFill() </a:t>
            </a:r>
            <a:r>
              <a:rPr lang="ko-KR" altLang="en-US" dirty="0"/>
              <a:t>함수로 지정한 좌표의 색상과 유사한 색상들을 채워서 후보 영역에서 유사한 색상들을 하나로 묶는다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채움을 여러 번 수행해서 누적함으로써 후보 영상의 유사한 색상들을 최대한 채운다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1577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58" y="1916832"/>
            <a:ext cx="7256318" cy="3810000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12.1.1 </a:t>
            </a:r>
            <a:r>
              <a:rPr lang="ko-KR" altLang="en-US" dirty="0"/>
              <a:t>동전 영상 </a:t>
            </a:r>
            <a:r>
              <a:rPr lang="ko-KR" altLang="en-US" dirty="0" err="1"/>
              <a:t>캡쳐</a:t>
            </a:r>
            <a:r>
              <a:rPr lang="ko-KR" altLang="en-US" dirty="0"/>
              <a:t> 및 전처리</a:t>
            </a:r>
            <a:endParaRPr lang="en-US" altLang="ko-KR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전처리</a:t>
            </a:r>
            <a:endParaRPr lang="en-US" altLang="ko-KR" dirty="0"/>
          </a:p>
          <a:p>
            <a:pPr lvl="1"/>
            <a:r>
              <a:rPr lang="ko-KR" altLang="en-US" dirty="0"/>
              <a:t>명암도 영상 및 </a:t>
            </a:r>
            <a:r>
              <a:rPr lang="ko-KR" altLang="en-US" dirty="0" err="1"/>
              <a:t>가우시안</a:t>
            </a:r>
            <a:r>
              <a:rPr lang="ko-KR" altLang="en-US" dirty="0"/>
              <a:t> </a:t>
            </a:r>
            <a:r>
              <a:rPr lang="ko-KR" altLang="en-US" dirty="0" err="1"/>
              <a:t>블러링</a:t>
            </a:r>
            <a:r>
              <a:rPr lang="ko-KR" altLang="en-US" dirty="0"/>
              <a:t> 수행</a:t>
            </a:r>
            <a:endParaRPr lang="en-US" altLang="ko-KR" dirty="0"/>
          </a:p>
          <a:p>
            <a:pPr lvl="1"/>
            <a:r>
              <a:rPr lang="ko-KR" altLang="en-US" dirty="0"/>
              <a:t>이진화와 </a:t>
            </a:r>
            <a:r>
              <a:rPr lang="ko-KR" altLang="en-US" dirty="0" err="1"/>
              <a:t>모폴로지</a:t>
            </a:r>
            <a:r>
              <a:rPr lang="ko-KR" altLang="en-US" dirty="0"/>
              <a:t> </a:t>
            </a:r>
            <a:r>
              <a:rPr lang="ko-KR" altLang="en-US" dirty="0" err="1"/>
              <a:t>연림</a:t>
            </a:r>
            <a:r>
              <a:rPr lang="ko-KR" altLang="en-US" dirty="0"/>
              <a:t> 연산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6948264" y="4389629"/>
            <a:ext cx="2012696" cy="479531"/>
          </a:xfrm>
          <a:prstGeom prst="wedgeRoundRectCallout">
            <a:avLst>
              <a:gd name="adj1" fmla="val -37214"/>
              <a:gd name="adj2" fmla="val -8687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히스토그램에서 두 영역으로 구분하도록 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임계값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정해줌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064629" y="5805264"/>
            <a:ext cx="2435363" cy="396306"/>
          </a:xfrm>
          <a:prstGeom prst="wedgeRoundRectCallout">
            <a:avLst>
              <a:gd name="adj1" fmla="val -37214"/>
              <a:gd name="adj2" fmla="val -8687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</a:rPr>
              <a:t>원본 영상과 이진 영상 모두 반환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059832" y="1776322"/>
            <a:ext cx="1325467" cy="284526"/>
          </a:xfrm>
          <a:prstGeom prst="wedgeRoundRectCallout">
            <a:avLst>
              <a:gd name="adj1" fmla="val -54057"/>
              <a:gd name="adj2" fmla="val 13429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동전 파일 폴더</a:t>
            </a:r>
          </a:p>
        </p:txBody>
      </p:sp>
    </p:spTree>
    <p:extLst>
      <p:ext uri="{BB962C8B-B14F-4D97-AF65-F5344CB8AC3E}">
        <p14:creationId xmlns:p14="http://schemas.microsoft.com/office/powerpoint/2010/main" val="220677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12.1.2 </a:t>
            </a:r>
            <a:r>
              <a:rPr lang="ko-KR" altLang="en-US" dirty="0"/>
              <a:t>동전 객체 검출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동전 검출 과정</a:t>
            </a:r>
            <a:endParaRPr lang="en-US" altLang="ko-KR" dirty="0"/>
          </a:p>
          <a:p>
            <a:pPr lvl="1"/>
            <a:r>
              <a:rPr lang="ko-KR" altLang="en-US" dirty="0"/>
              <a:t>낱개의 동전객체 인식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/>
              <a:t>중심 좌표와 반지름 계산</a:t>
            </a:r>
            <a:endParaRPr lang="en-US" altLang="ko-KR" dirty="0"/>
          </a:p>
          <a:p>
            <a:pPr lvl="1"/>
            <a:r>
              <a:rPr lang="en-US" altLang="ko-KR" dirty="0" err="1"/>
              <a:t>find_coins</a:t>
            </a:r>
            <a:r>
              <a:rPr lang="en-US" altLang="ko-KR" dirty="0"/>
              <a:t>() </a:t>
            </a:r>
            <a:r>
              <a:rPr lang="ko-KR" altLang="en-US" dirty="0"/>
              <a:t>함수에서 구현</a:t>
            </a:r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362" y="1789275"/>
            <a:ext cx="7213023" cy="4520045"/>
          </a:xfrm>
          <a:prstGeom prst="rect">
            <a:avLst/>
          </a:prstGeom>
        </p:spPr>
      </p:pic>
      <p:sp>
        <p:nvSpPr>
          <p:cNvPr id="6" name="모서리가 둥근 사각형 설명선 5"/>
          <p:cNvSpPr/>
          <p:nvPr/>
        </p:nvSpPr>
        <p:spPr>
          <a:xfrm>
            <a:off x="395536" y="2786576"/>
            <a:ext cx="1124866" cy="360278"/>
          </a:xfrm>
          <a:prstGeom prst="wedgeRoundRectCallout">
            <a:avLst>
              <a:gd name="adj1" fmla="val 119914"/>
              <a:gd name="adj2" fmla="val -10117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검출 외곽선들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856617" y="4509120"/>
            <a:ext cx="1603815" cy="284526"/>
          </a:xfrm>
          <a:prstGeom prst="wedgeRoundRectCallout">
            <a:avLst>
              <a:gd name="adj1" fmla="val -16960"/>
              <a:gd name="adj2" fmla="val -128001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정수형 자료로 구성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08805" y="4740907"/>
            <a:ext cx="1510867" cy="344277"/>
          </a:xfrm>
          <a:prstGeom prst="wedgeRoundRectCallout">
            <a:avLst>
              <a:gd name="adj1" fmla="val 74818"/>
              <a:gd name="adj2" fmla="val 10844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</a:rPr>
              <a:t>중심좌표와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</a:rPr>
              <a:t> 반지름</a:t>
            </a:r>
          </a:p>
        </p:txBody>
      </p:sp>
    </p:spTree>
    <p:extLst>
      <p:ext uri="{BB962C8B-B14F-4D97-AF65-F5344CB8AC3E}">
        <p14:creationId xmlns:p14="http://schemas.microsoft.com/office/powerpoint/2010/main" val="352493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448" y="980728"/>
            <a:ext cx="6812758" cy="177618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555" y="3111310"/>
            <a:ext cx="6872695" cy="3628848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12.1.2 </a:t>
            </a:r>
            <a:r>
              <a:rPr lang="ko-KR" altLang="en-US" dirty="0"/>
              <a:t>동전 객체 검출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헤더 파일 </a:t>
            </a:r>
            <a:endParaRPr lang="en-US" altLang="ko-KR" dirty="0"/>
          </a:p>
          <a:p>
            <a:pPr lvl="1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메인 소스</a:t>
            </a:r>
          </a:p>
        </p:txBody>
      </p:sp>
    </p:spTree>
    <p:extLst>
      <p:ext uri="{BB962C8B-B14F-4D97-AF65-F5344CB8AC3E}">
        <p14:creationId xmlns:p14="http://schemas.microsoft.com/office/powerpoint/2010/main" val="1260371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12.1.2 </a:t>
            </a:r>
            <a:r>
              <a:rPr lang="ko-KR" altLang="en-US" dirty="0"/>
              <a:t>동전 객체 검출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764" y="1268760"/>
            <a:ext cx="4175023" cy="325947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449" y="1268760"/>
            <a:ext cx="4175023" cy="325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70444"/>
      </p:ext>
    </p:extLst>
  </p:cSld>
  <p:clrMapOvr>
    <a:masterClrMapping/>
  </p:clrMapOvr>
</p:sld>
</file>

<file path=ppt/theme/theme1.xml><?xml version="1.0" encoding="utf-8"?>
<a:theme xmlns:a="http://schemas.openxmlformats.org/drawingml/2006/main" name="물방울">
  <a:themeElements>
    <a:clrScheme name="물방울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물방울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물방울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12942</TotalTime>
  <Words>2091</Words>
  <Application>Microsoft Office PowerPoint</Application>
  <PresentationFormat>화면 슬라이드 쇼(4:3)</PresentationFormat>
  <Paragraphs>385</Paragraphs>
  <Slides>57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57</vt:i4>
      </vt:variant>
    </vt:vector>
  </HeadingPairs>
  <TitlesOfParts>
    <vt:vector size="67" baseType="lpstr">
      <vt:lpstr>HY중고딕</vt:lpstr>
      <vt:lpstr>맑은 고딕</vt:lpstr>
      <vt:lpstr>휴먼엑스포</vt:lpstr>
      <vt:lpstr>Arial</vt:lpstr>
      <vt:lpstr>Bodoni MT Black</vt:lpstr>
      <vt:lpstr>Times New Roman</vt:lpstr>
      <vt:lpstr>Tw Cen MT</vt:lpstr>
      <vt:lpstr>Wingdings</vt:lpstr>
      <vt:lpstr>물방울</vt:lpstr>
      <vt:lpstr>Office 테마</vt:lpstr>
      <vt:lpstr>CHAPTER 12 영상 처리 응용 사례 II</vt:lpstr>
      <vt:lpstr>contents</vt:lpstr>
      <vt:lpstr>12.1 동전 인식 프로그램</vt:lpstr>
      <vt:lpstr>12.1 동전 인식 프로그램</vt:lpstr>
      <vt:lpstr>12.1.1 동전 영상 캡쳐 및 전처리</vt:lpstr>
      <vt:lpstr>12.1.1 동전 영상 캡쳐 및 전처리</vt:lpstr>
      <vt:lpstr>12.1.2 동전 객체 검출</vt:lpstr>
      <vt:lpstr>12.1.2 동전 객체 검출</vt:lpstr>
      <vt:lpstr>12.1.2 동전 객체 검출</vt:lpstr>
      <vt:lpstr>12.1.3 개별 동전 영상 생성</vt:lpstr>
      <vt:lpstr>12.1.3 개별 동전 영상 생성</vt:lpstr>
      <vt:lpstr>12.1.4 색상 히스토그램 계산</vt:lpstr>
      <vt:lpstr>12.1.4 색상 히스토그램 계산</vt:lpstr>
      <vt:lpstr>12.1.4 색상 히스토그램 계산</vt:lpstr>
      <vt:lpstr>12.1.5 동전 그룹 분류</vt:lpstr>
      <vt:lpstr>12.1.5 동전 그룹 분류</vt:lpstr>
      <vt:lpstr>12.1.6 개별 동전 종류 결정</vt:lpstr>
      <vt:lpstr>12.1.7 최종 동전 계산 프로그램</vt:lpstr>
      <vt:lpstr>12.1.7 최종 동전 계산 프로그램</vt:lpstr>
      <vt:lpstr>12.1.7 최종 동전 계산 프로그램</vt:lpstr>
      <vt:lpstr>12.2 SVM을 이용한 차량 번호 검출 프로그램</vt:lpstr>
      <vt:lpstr>12.2 SVM을 이용한 차량 번호 검출 프로그램</vt:lpstr>
      <vt:lpstr>12.2.1 SVM의 개념</vt:lpstr>
      <vt:lpstr>12.2.2 번호판 검출 프로그램 전체 처리 과정</vt:lpstr>
      <vt:lpstr>12.2.3 번호판 영상 학습</vt:lpstr>
      <vt:lpstr>12.2.3 번호판 영상 학습 – 직접 학습 데이터 만들기</vt:lpstr>
      <vt:lpstr>12.2.3 번호판 영상 학습 – 직접 학습 데이터 만들기</vt:lpstr>
      <vt:lpstr>12.2.4 번호판 후보영역 검색</vt:lpstr>
      <vt:lpstr>12.2.4 번호판 후보영역 검색</vt:lpstr>
      <vt:lpstr>12.2.4 번호판 후보영역 검색</vt:lpstr>
      <vt:lpstr>12.2.4 번호판 후보영역 검색 – 중간 완성 예제</vt:lpstr>
      <vt:lpstr>12.2.4 번호판 후보영역 검색 – 중간 완성 예제</vt:lpstr>
      <vt:lpstr>12.2.5 번호판 후보영역 영상 생성</vt:lpstr>
      <vt:lpstr>12.2.5 번호판 후보영역 영상 생성</vt:lpstr>
      <vt:lpstr>12.2.5 번호판 후보영역 영상 생성</vt:lpstr>
      <vt:lpstr>12.2.5 번호판 후보영역 영상 생성</vt:lpstr>
      <vt:lpstr>12.2.5 번호판 후보영역 영상 생성</vt:lpstr>
      <vt:lpstr>12.2.5 번호판 후보영역 영상 생성</vt:lpstr>
      <vt:lpstr>12.2.6 후보 영상의 번호판 반별</vt:lpstr>
      <vt:lpstr>12.2.6 후보 영상의 번호판 반별</vt:lpstr>
      <vt:lpstr>12.2.6 후보 영상의 번호판 반별 – 최종 완성 프로그램</vt:lpstr>
      <vt:lpstr>12.2.6 후보 영상의 번호판 반별 – 최종 완성 프로그램</vt:lpstr>
      <vt:lpstr>12.3 k-NN을 이용한 차량 번호 인식</vt:lpstr>
      <vt:lpstr>12.3.1 번호판 문자 인식 프로그램 전체 처리 과정</vt:lpstr>
      <vt:lpstr>12.3.2 숫자 및 문자 영상의 학습</vt:lpstr>
      <vt:lpstr>12.3.2 숫자 및 문자 영상의 학습</vt:lpstr>
      <vt:lpstr>12.3.2 번호판 영상 전처리</vt:lpstr>
      <vt:lpstr>12.3.2 번호판 영상 전처리</vt:lpstr>
      <vt:lpstr>12.3.3 숫자 및 문자 객체 검색</vt:lpstr>
      <vt:lpstr>12.3.3 숫자 및 문자 객체 검색</vt:lpstr>
      <vt:lpstr>12.3.4 검출 객체 영상의 숫자 및 문자 인식</vt:lpstr>
      <vt:lpstr>12.3.4 검출 객체 영상의 숫자 및 문자 인식</vt:lpstr>
      <vt:lpstr>최종 완성 프로그램</vt:lpstr>
      <vt:lpstr>최종 완성 프로그램</vt:lpstr>
      <vt:lpstr>최종 완성 프로그램</vt:lpstr>
      <vt:lpstr>단원 요약</vt:lpstr>
      <vt:lpstr>단원 요약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bae22</dc:creator>
  <cp:lastModifiedBy>mmc_server01</cp:lastModifiedBy>
  <cp:revision>3128</cp:revision>
  <dcterms:created xsi:type="dcterms:W3CDTF">2017-02-21T08:17:22Z</dcterms:created>
  <dcterms:modified xsi:type="dcterms:W3CDTF">2021-02-28T21:58:56Z</dcterms:modified>
</cp:coreProperties>
</file>

<file path=docProps/thumbnail.jpeg>
</file>